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Corbel"/>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7CCDA67-E941-4A11-A510-B12F7CB83732}">
  <a:tblStyle styleId="{E7CCDA67-E941-4A11-A510-B12F7CB8373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orbel-bold.fntdata"/><Relationship Id="rId10" Type="http://schemas.openxmlformats.org/officeDocument/2006/relationships/slide" Target="slides/slide5.xml"/><Relationship Id="rId54" Type="http://schemas.openxmlformats.org/officeDocument/2006/relationships/font" Target="fonts/Corbel-regular.fntdata"/><Relationship Id="rId13" Type="http://schemas.openxmlformats.org/officeDocument/2006/relationships/slide" Target="slides/slide8.xml"/><Relationship Id="rId57" Type="http://schemas.openxmlformats.org/officeDocument/2006/relationships/font" Target="fonts/Corbel-boldItalic.fntdata"/><Relationship Id="rId12" Type="http://schemas.openxmlformats.org/officeDocument/2006/relationships/slide" Target="slides/slide7.xml"/><Relationship Id="rId56" Type="http://schemas.openxmlformats.org/officeDocument/2006/relationships/font" Target="fonts/Corbel-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orbel"/>
                <a:ea typeface="Corbel"/>
                <a:cs typeface="Corbel"/>
                <a:sym typeface="Corbel"/>
              </a:defRPr>
            </a:lvl1pPr>
            <a:lvl2pPr indent="0" lvl="1" marL="457200" marR="0" rtl="0" algn="l">
              <a:spcBef>
                <a:spcPts val="0"/>
              </a:spcBef>
              <a:buNone/>
              <a:defRPr b="0" i="0" sz="1200" u="none" cap="none" strike="noStrike">
                <a:solidFill>
                  <a:schemeClr val="dk1"/>
                </a:solidFill>
                <a:latin typeface="Corbel"/>
                <a:ea typeface="Corbel"/>
                <a:cs typeface="Corbel"/>
                <a:sym typeface="Corbel"/>
              </a:defRPr>
            </a:lvl2pPr>
            <a:lvl3pPr indent="0" lvl="2" marL="914400" marR="0" rtl="0" algn="l">
              <a:spcBef>
                <a:spcPts val="0"/>
              </a:spcBef>
              <a:buNone/>
              <a:defRPr b="0" i="0" sz="1200" u="none" cap="none" strike="noStrike">
                <a:solidFill>
                  <a:schemeClr val="dk1"/>
                </a:solidFill>
                <a:latin typeface="Corbel"/>
                <a:ea typeface="Corbel"/>
                <a:cs typeface="Corbel"/>
                <a:sym typeface="Corbel"/>
              </a:defRPr>
            </a:lvl3pPr>
            <a:lvl4pPr indent="0" lvl="3" marL="1371600" marR="0" rtl="0" algn="l">
              <a:spcBef>
                <a:spcPts val="0"/>
              </a:spcBef>
              <a:buNone/>
              <a:defRPr b="0" i="0" sz="1200" u="none" cap="none" strike="noStrike">
                <a:solidFill>
                  <a:schemeClr val="dk1"/>
                </a:solidFill>
                <a:latin typeface="Corbel"/>
                <a:ea typeface="Corbel"/>
                <a:cs typeface="Corbel"/>
                <a:sym typeface="Corbel"/>
              </a:defRPr>
            </a:lvl4pPr>
            <a:lvl5pPr indent="0" lvl="4" marL="1828800" marR="0" rtl="0" algn="l">
              <a:spcBef>
                <a:spcPts val="0"/>
              </a:spcBef>
              <a:buNone/>
              <a:defRPr b="0" i="0" sz="1200" u="none" cap="none" strike="noStrike">
                <a:solidFill>
                  <a:schemeClr val="dk1"/>
                </a:solidFill>
                <a:latin typeface="Corbel"/>
                <a:ea typeface="Corbel"/>
                <a:cs typeface="Corbel"/>
                <a:sym typeface="Corbel"/>
              </a:defRPr>
            </a:lvl5pPr>
            <a:lvl6pPr indent="0" lvl="5" marL="2286000" marR="0" rtl="0" algn="l">
              <a:spcBef>
                <a:spcPts val="0"/>
              </a:spcBef>
              <a:buNone/>
              <a:defRPr b="0" i="0" sz="1200" u="none" cap="none" strike="noStrike">
                <a:solidFill>
                  <a:schemeClr val="dk1"/>
                </a:solidFill>
                <a:latin typeface="Corbel"/>
                <a:ea typeface="Corbel"/>
                <a:cs typeface="Corbel"/>
                <a:sym typeface="Corbel"/>
              </a:defRPr>
            </a:lvl6pPr>
            <a:lvl7pPr indent="0" lvl="6" marL="2743200" marR="0" rtl="0" algn="l">
              <a:spcBef>
                <a:spcPts val="0"/>
              </a:spcBef>
              <a:buNone/>
              <a:defRPr b="0" i="0" sz="1200" u="none" cap="none" strike="noStrike">
                <a:solidFill>
                  <a:schemeClr val="dk1"/>
                </a:solidFill>
                <a:latin typeface="Corbel"/>
                <a:ea typeface="Corbel"/>
                <a:cs typeface="Corbel"/>
                <a:sym typeface="Corbel"/>
              </a:defRPr>
            </a:lvl7pPr>
            <a:lvl8pPr indent="0" lvl="7" marL="3200400" marR="0" rtl="0" algn="l">
              <a:spcBef>
                <a:spcPts val="0"/>
              </a:spcBef>
              <a:buNone/>
              <a:defRPr b="0" i="0" sz="1200" u="none" cap="none" strike="noStrike">
                <a:solidFill>
                  <a:schemeClr val="dk1"/>
                </a:solidFill>
                <a:latin typeface="Corbel"/>
                <a:ea typeface="Corbel"/>
                <a:cs typeface="Corbel"/>
                <a:sym typeface="Corbel"/>
              </a:defRPr>
            </a:lvl8pPr>
            <a:lvl9pPr indent="0" lvl="8" marL="3657600" marR="0" rtl="0" algn="l">
              <a:spcBef>
                <a:spcPts val="0"/>
              </a:spcBef>
              <a:buNone/>
              <a:defRPr b="0" i="0" sz="1200" u="none" cap="none" strike="noStrike">
                <a:solidFill>
                  <a:schemeClr val="dk1"/>
                </a:solidFill>
                <a:latin typeface="Corbel"/>
                <a:ea typeface="Corbel"/>
                <a:cs typeface="Corbel"/>
                <a:sym typeface="Corbel"/>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orbel"/>
                <a:ea typeface="Corbel"/>
                <a:cs typeface="Corbel"/>
                <a:sym typeface="Corbe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 name="Shape 8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orbel"/>
              <a:ea typeface="Corbel"/>
              <a:cs typeface="Corbel"/>
              <a:sym typeface="Corbel"/>
            </a:endParaRPr>
          </a:p>
        </p:txBody>
      </p:sp>
      <p:sp>
        <p:nvSpPr>
          <p:cNvPr id="90" name="Shape 9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orbel"/>
                <a:ea typeface="Corbel"/>
                <a:cs typeface="Corbel"/>
                <a:sym typeface="Corbe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66" name="Shape 16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4" name="Shape 17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83" name="Shape 18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92" name="Shape 19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00" name="Shape 20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17" name="Shape 21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29" name="Shape 22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41" name="Shape 24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the first experiment we do with pump is to determinate the flow rate Q. for </a:t>
            </a:r>
            <a:r>
              <a:rPr lang="en-US"/>
              <a:t>this</a:t>
            </a:r>
            <a:r>
              <a:rPr lang="en-US"/>
              <a:t> experiment, we need ensure the </a:t>
            </a:r>
            <a:r>
              <a:rPr lang="en-US"/>
              <a:t>fluid</a:t>
            </a:r>
            <a:r>
              <a:rPr lang="en-US"/>
              <a:t> height is up to 0 and the </a:t>
            </a:r>
            <a:r>
              <a:rPr lang="en-US"/>
              <a:t>beginning</a:t>
            </a:r>
            <a:r>
              <a:rPr lang="en-US"/>
              <a:t>  and the tap is closed. we try both 9v and 6v of </a:t>
            </a:r>
            <a:r>
              <a:rPr lang="en-US"/>
              <a:t>control</a:t>
            </a:r>
            <a:r>
              <a:rPr lang="en-US"/>
              <a:t> module and record the changing height of the fluid vs time until the tank is full. </a:t>
            </a:r>
          </a:p>
        </p:txBody>
      </p:sp>
      <p:sp>
        <p:nvSpPr>
          <p:cNvPr id="249" name="Shape 24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rPr lang="en-US"/>
              <a:t>then we put the data in matlab to sketch the graph. the data is </a:t>
            </a:r>
            <a:r>
              <a:rPr lang="en-US"/>
              <a:t>represented</a:t>
            </a:r>
            <a:r>
              <a:rPr lang="en-US"/>
              <a:t> by the dot and we found the best fit linear equation. as the graph shown, we have seen that 9v pumping has greater gradient than 6v pumping. According to the </a:t>
            </a:r>
            <a:r>
              <a:rPr lang="en-US"/>
              <a:t>formula</a:t>
            </a:r>
            <a:r>
              <a:rPr lang="en-US"/>
              <a:t> Q=a dhdt, we can find out both flow rate q of pump in different </a:t>
            </a:r>
            <a:r>
              <a:rPr lang="en-US"/>
              <a:t>situation</a:t>
            </a:r>
            <a:r>
              <a:rPr lang="en-US"/>
              <a:t>. the flow rate of 9v pumping is …… and 6v pump is …...</a:t>
            </a:r>
          </a:p>
        </p:txBody>
      </p:sp>
      <p:sp>
        <p:nvSpPr>
          <p:cNvPr id="263" name="Shape 26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8" name="Shape 9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the second </a:t>
            </a:r>
            <a:r>
              <a:rPr lang="en-US"/>
              <a:t>experiment</a:t>
            </a:r>
            <a:r>
              <a:rPr lang="en-US"/>
              <a:t> we did with pump is </a:t>
            </a:r>
            <a:r>
              <a:rPr lang="en-US"/>
              <a:t>similar</a:t>
            </a:r>
            <a:r>
              <a:rPr lang="en-US"/>
              <a:t> with the previous, we still record the changing height vs time, but with opened tap. </a:t>
            </a:r>
          </a:p>
        </p:txBody>
      </p:sp>
      <p:sp>
        <p:nvSpPr>
          <p:cNvPr id="277" name="Shape 27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we plot our </a:t>
            </a:r>
            <a:r>
              <a:rPr lang="en-US"/>
              <a:t>experimental</a:t>
            </a:r>
            <a:r>
              <a:rPr lang="en-US"/>
              <a:t> data in matlab and shown as red line. also we plot the dhdt which is </a:t>
            </a:r>
            <a:r>
              <a:rPr lang="en-US"/>
              <a:t>theoretical</a:t>
            </a:r>
            <a:r>
              <a:rPr lang="en-US"/>
              <a:t>. we found </a:t>
            </a:r>
            <a:r>
              <a:rPr lang="en-US"/>
              <a:t>that</a:t>
            </a:r>
            <a:r>
              <a:rPr lang="en-US"/>
              <a:t> two curve is quite matched????</a:t>
            </a:r>
          </a:p>
        </p:txBody>
      </p:sp>
      <p:sp>
        <p:nvSpPr>
          <p:cNvPr id="291" name="Shape 29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04" name="Shape 30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21" name="Shape 32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34" name="Shape 33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46" name="Shape 34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53" name="Shape 35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60" name="Shape 36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67" name="Shape 36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74" name="Shape 37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6" name="Shape 10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82" name="Shape 38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90" name="Shape 39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01" name="Shape 40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29" name="Shape 42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39" name="Shape 43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48" name="Shape 44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56" name="Shape 45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468" name="Shape 46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75" name="Shape 47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84" name="Shape 48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15" name="Shape 11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93" name="Shape 49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02" name="Shape 50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11" name="Shape 51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19" name="Shape 51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27" name="Shape 52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35" name="Shape 53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43" name="Shape 54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51" name="Shape 55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558" name="Shape 55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23" name="Shape 12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31" name="Shape 13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39" name="Shape 13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8" name="Shape 14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8" name="Shape 15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2.jpg"/><Relationship Id="rId4" Type="http://schemas.openxmlformats.org/officeDocument/2006/relationships/image" Target="../media/image0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jpg"/><Relationship Id="rId3" Type="http://schemas.openxmlformats.org/officeDocument/2006/relationships/image" Target="../media/image0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Puffy white clouds in deep blue sky" id="18" name="Shape 18" title="Slide Design Picture"/>
          <p:cNvPicPr preferRelativeResize="0"/>
          <p:nvPr/>
        </p:nvPicPr>
        <p:blipFill rotWithShape="1">
          <a:blip r:embed="rId2">
            <a:alphaModFix/>
          </a:blip>
          <a:srcRect b="0" l="0" r="0" t="0"/>
          <a:stretch/>
        </p:blipFill>
        <p:spPr>
          <a:xfrm>
            <a:off x="0" y="2057400"/>
            <a:ext cx="1490471" cy="3886200"/>
          </a:xfrm>
          <a:prstGeom prst="rect">
            <a:avLst/>
          </a:prstGeom>
          <a:noFill/>
          <a:ln>
            <a:noFill/>
          </a:ln>
        </p:spPr>
      </p:pic>
      <p:sp>
        <p:nvSpPr>
          <p:cNvPr id="19" name="Shape 19"/>
          <p:cNvSpPr/>
          <p:nvPr/>
        </p:nvSpPr>
        <p:spPr>
          <a:xfrm>
            <a:off x="1600200" y="0"/>
            <a:ext cx="5029199" cy="5943599"/>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orbel"/>
              <a:ea typeface="Corbel"/>
              <a:cs typeface="Corbel"/>
              <a:sym typeface="Corbel"/>
            </a:endParaRPr>
          </a:p>
        </p:txBody>
      </p:sp>
      <p:pic>
        <p:nvPicPr>
          <p:cNvPr descr="Closeup of plant shoot" id="20" name="Shape 20" title="Slide Design Picture"/>
          <p:cNvPicPr preferRelativeResize="0"/>
          <p:nvPr/>
        </p:nvPicPr>
        <p:blipFill rotWithShape="1">
          <a:blip r:embed="rId3">
            <a:alphaModFix/>
          </a:blip>
          <a:srcRect b="0" l="0" r="0" t="0"/>
          <a:stretch/>
        </p:blipFill>
        <p:spPr>
          <a:xfrm>
            <a:off x="6739128" y="2057400"/>
            <a:ext cx="2060766" cy="3886200"/>
          </a:xfrm>
          <a:prstGeom prst="rect">
            <a:avLst/>
          </a:prstGeom>
          <a:noFill/>
          <a:ln>
            <a:noFill/>
          </a:ln>
        </p:spPr>
      </p:pic>
      <p:pic>
        <p:nvPicPr>
          <p:cNvPr descr="Waves" id="21" name="Shape 21" title="Slide Design Picture"/>
          <p:cNvPicPr preferRelativeResize="0"/>
          <p:nvPr/>
        </p:nvPicPr>
        <p:blipFill rotWithShape="1">
          <a:blip r:embed="rId4">
            <a:alphaModFix/>
          </a:blip>
          <a:srcRect b="0" l="0" r="0" t="0"/>
          <a:stretch/>
        </p:blipFill>
        <p:spPr>
          <a:xfrm>
            <a:off x="8909622" y="2057400"/>
            <a:ext cx="3282695" cy="3886200"/>
          </a:xfrm>
          <a:prstGeom prst="rect">
            <a:avLst/>
          </a:prstGeom>
          <a:noFill/>
          <a:ln>
            <a:noFill/>
          </a:ln>
        </p:spPr>
      </p:pic>
      <p:sp>
        <p:nvSpPr>
          <p:cNvPr id="22" name="Shape 22"/>
          <p:cNvSpPr txBox="1"/>
          <p:nvPr>
            <p:ph type="ctrTitle"/>
          </p:nvPr>
        </p:nvSpPr>
        <p:spPr>
          <a:xfrm>
            <a:off x="1751776" y="3019706"/>
            <a:ext cx="4846320" cy="23876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Corbel"/>
              <a:buNone/>
              <a:defRPr b="0" i="0" sz="4800" u="none" cap="none" strike="noStrike">
                <a:solidFill>
                  <a:schemeClr val="l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 type="subTitle"/>
          </p:nvPr>
        </p:nvSpPr>
        <p:spPr>
          <a:xfrm>
            <a:off x="1751776" y="5381894"/>
            <a:ext cx="4846320" cy="448055"/>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0" i="0" sz="1800" u="none" cap="none" strike="noStrike">
                <a:solidFill>
                  <a:schemeClr val="lt1"/>
                </a:solidFill>
                <a:latin typeface="Corbel"/>
                <a:ea typeface="Corbel"/>
                <a:cs typeface="Corbel"/>
                <a:sym typeface="Corbel"/>
              </a:defRPr>
            </a:lvl1pPr>
            <a:lvl2pPr indent="0" lvl="1" marL="457200" marR="0" rtl="0" algn="ctr">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2pPr>
            <a:lvl3pPr indent="0" lvl="2" marL="914400" marR="0" rtl="0" algn="ctr">
              <a:lnSpc>
                <a:spcPct val="90000"/>
              </a:lnSpc>
              <a:spcBef>
                <a:spcPts val="400"/>
              </a:spcBef>
              <a:buClr>
                <a:schemeClr val="dk1"/>
              </a:buClr>
              <a:buFont typeface="Arial"/>
              <a:buNone/>
              <a:defRPr b="0" i="0" sz="1800" u="none" cap="none" strike="noStrike">
                <a:solidFill>
                  <a:schemeClr val="dk1"/>
                </a:solidFill>
                <a:latin typeface="Corbel"/>
                <a:ea typeface="Corbel"/>
                <a:cs typeface="Corbel"/>
                <a:sym typeface="Corbel"/>
              </a:defRPr>
            </a:lvl3pPr>
            <a:lvl4pPr indent="0" lvl="3" marL="1371600" marR="0" rtl="0" algn="ctr">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4pPr>
            <a:lvl5pPr indent="0" lvl="4" marL="1828800" marR="0" rtl="0" algn="ctr">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5pPr>
            <a:lvl6pPr indent="0" lvl="5" marL="2286000" marR="0" rtl="0" algn="ctr">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6pPr>
            <a:lvl7pPr indent="0" lvl="6" marL="2743200" marR="0" rtl="0" algn="ctr">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7pPr>
            <a:lvl8pPr indent="0" lvl="7" marL="3200400" marR="0" rtl="0" algn="ctr">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8pPr>
            <a:lvl9pPr indent="0" lvl="8" marL="3657600" marR="0" rtl="0" algn="ctr">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5" name="Shape 75"/>
        <p:cNvGrpSpPr/>
        <p:nvPr/>
      </p:nvGrpSpPr>
      <p:grpSpPr>
        <a:xfrm>
          <a:off x="0" y="0"/>
          <a:ext cx="0" cy="0"/>
          <a:chOff x="0" y="0"/>
          <a:chExt cx="0" cy="0"/>
        </a:xfrm>
      </p:grpSpPr>
      <p:sp>
        <p:nvSpPr>
          <p:cNvPr id="76" name="Shape 76"/>
          <p:cNvSpPr txBox="1"/>
          <p:nvPr>
            <p:ph type="title"/>
          </p:nvPr>
        </p:nvSpPr>
        <p:spPr>
          <a:xfrm>
            <a:off x="1410025" y="276087"/>
            <a:ext cx="9371948" cy="1183566"/>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7" name="Shape 77"/>
          <p:cNvSpPr txBox="1"/>
          <p:nvPr>
            <p:ph idx="1" type="body"/>
          </p:nvPr>
        </p:nvSpPr>
        <p:spPr>
          <a:xfrm rot="5400000">
            <a:off x="3785660" y="-809632"/>
            <a:ext cx="4620681" cy="9371948"/>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78" name="Shape 78"/>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79" name="Shape 79"/>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80" name="Shape 80"/>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6760368" y="2155031"/>
            <a:ext cx="5986463" cy="2057400"/>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rot="5400000">
            <a:off x="1712118" y="-683418"/>
            <a:ext cx="5986463" cy="7734299"/>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84" name="Shape 84"/>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85" name="Shape 85"/>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86" name="Shape 86"/>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sp>
        <p:nvSpPr>
          <p:cNvPr id="25" name="Shape 25"/>
          <p:cNvSpPr txBox="1"/>
          <p:nvPr>
            <p:ph type="title"/>
          </p:nvPr>
        </p:nvSpPr>
        <p:spPr>
          <a:xfrm>
            <a:off x="1410025" y="276087"/>
            <a:ext cx="9371948" cy="1183566"/>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6" name="Shape 26"/>
          <p:cNvSpPr txBox="1"/>
          <p:nvPr>
            <p:ph idx="1" type="body"/>
          </p:nvPr>
        </p:nvSpPr>
        <p:spPr>
          <a:xfrm>
            <a:off x="1410026" y="1566000"/>
            <a:ext cx="9371948" cy="4620681"/>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27" name="Shape 27"/>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28" name="Shape 28"/>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29" name="Shape 29"/>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0" name="Shape 30"/>
        <p:cNvGrpSpPr/>
        <p:nvPr/>
      </p:nvGrpSpPr>
      <p:grpSpPr>
        <a:xfrm>
          <a:off x="0" y="0"/>
          <a:ext cx="0" cy="0"/>
          <a:chOff x="0" y="0"/>
          <a:chExt cx="0" cy="0"/>
        </a:xfrm>
      </p:grpSpPr>
      <p:sp>
        <p:nvSpPr>
          <p:cNvPr id="31" name="Shape 31"/>
          <p:cNvSpPr txBox="1"/>
          <p:nvPr>
            <p:ph type="title"/>
          </p:nvPr>
        </p:nvSpPr>
        <p:spPr>
          <a:xfrm>
            <a:off x="1410025" y="276087"/>
            <a:ext cx="9371948" cy="1183566"/>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1409700" y="1556280"/>
            <a:ext cx="4610098" cy="4620681"/>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33" name="Shape 33"/>
          <p:cNvSpPr txBox="1"/>
          <p:nvPr>
            <p:ph idx="2" type="body"/>
          </p:nvPr>
        </p:nvSpPr>
        <p:spPr>
          <a:xfrm>
            <a:off x="6172200" y="1556280"/>
            <a:ext cx="4609774" cy="4620681"/>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34" name="Shape 34"/>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35" name="Shape 35"/>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36" name="Shape 36"/>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7" name="Shape 37"/>
        <p:cNvGrpSpPr/>
        <p:nvPr/>
      </p:nvGrpSpPr>
      <p:grpSpPr>
        <a:xfrm>
          <a:off x="0" y="0"/>
          <a:ext cx="0" cy="0"/>
          <a:chOff x="0" y="0"/>
          <a:chExt cx="0" cy="0"/>
        </a:xfrm>
      </p:grpSpPr>
      <p:sp>
        <p:nvSpPr>
          <p:cNvPr id="38" name="Shape 38"/>
          <p:cNvSpPr/>
          <p:nvPr/>
        </p:nvSpPr>
        <p:spPr>
          <a:xfrm>
            <a:off x="1600199" y="2059146"/>
            <a:ext cx="7199696" cy="38862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orbel"/>
              <a:ea typeface="Corbel"/>
              <a:cs typeface="Corbel"/>
              <a:sym typeface="Corbel"/>
            </a:endParaRPr>
          </a:p>
        </p:txBody>
      </p:sp>
      <p:sp>
        <p:nvSpPr>
          <p:cNvPr id="39" name="Shape 39"/>
          <p:cNvSpPr txBox="1"/>
          <p:nvPr>
            <p:ph type="title"/>
          </p:nvPr>
        </p:nvSpPr>
        <p:spPr>
          <a:xfrm>
            <a:off x="1751776" y="2263913"/>
            <a:ext cx="6949439" cy="3143393"/>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orbel"/>
              <a:buNone/>
              <a:defRPr b="0" i="0" sz="6000" u="none" cap="none" strike="noStrike">
                <a:solidFill>
                  <a:schemeClr val="l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 name="Shape 40"/>
          <p:cNvSpPr txBox="1"/>
          <p:nvPr>
            <p:ph idx="1" type="body"/>
          </p:nvPr>
        </p:nvSpPr>
        <p:spPr>
          <a:xfrm>
            <a:off x="1751776" y="5381892"/>
            <a:ext cx="6949439" cy="449522"/>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0" i="0" sz="2400" u="none" cap="none" strike="noStrike">
                <a:solidFill>
                  <a:schemeClr val="lt1"/>
                </a:solidFill>
                <a:latin typeface="Corbel"/>
                <a:ea typeface="Corbel"/>
                <a:cs typeface="Corbel"/>
                <a:sym typeface="Corbel"/>
              </a:defRPr>
            </a:lvl1pPr>
            <a:lvl2pPr indent="0" lvl="1" marL="4572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2pPr>
            <a:lvl3pPr indent="0" lvl="2" marL="914400" marR="0" rtl="0" algn="l">
              <a:lnSpc>
                <a:spcPct val="90000"/>
              </a:lnSpc>
              <a:spcBef>
                <a:spcPts val="400"/>
              </a:spcBef>
              <a:buClr>
                <a:schemeClr val="dk1"/>
              </a:buClr>
              <a:buFont typeface="Arial"/>
              <a:buNone/>
              <a:defRPr b="0" i="0" sz="1800" u="none" cap="none" strike="noStrike">
                <a:solidFill>
                  <a:schemeClr val="dk1"/>
                </a:solidFill>
                <a:latin typeface="Corbel"/>
                <a:ea typeface="Corbel"/>
                <a:cs typeface="Corbel"/>
                <a:sym typeface="Corbel"/>
              </a:defRPr>
            </a:lvl3pPr>
            <a:lvl4pPr indent="0" lvl="3" marL="1371600" marR="0" rtl="0" algn="l">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4pPr>
            <a:lvl5pPr indent="0" lvl="4" marL="1828800" marR="0" rtl="0" algn="l">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5pPr>
            <a:lvl6pPr indent="0" lvl="5" marL="2286000" marR="0" rtl="0" algn="l">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6pPr>
            <a:lvl7pPr indent="0" lvl="6" marL="2743200" marR="0" rtl="0" algn="l">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7pPr>
            <a:lvl8pPr indent="0" lvl="7" marL="3200400" marR="0" rtl="0" algn="l">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8pPr>
            <a:lvl9pPr indent="0" lvl="8" marL="3657600" marR="0" rtl="0" algn="l">
              <a:lnSpc>
                <a:spcPct val="90000"/>
              </a:lnSpc>
              <a:spcBef>
                <a:spcPts val="400"/>
              </a:spcBef>
              <a:buClr>
                <a:schemeClr val="dk1"/>
              </a:buClr>
              <a:buFont typeface="Arial"/>
              <a:buNone/>
              <a:defRPr b="0" i="0" sz="1600" u="none" cap="none" strike="noStrike">
                <a:solidFill>
                  <a:schemeClr val="dk1"/>
                </a:solidFill>
                <a:latin typeface="Corbel"/>
                <a:ea typeface="Corbel"/>
                <a:cs typeface="Corbel"/>
                <a:sym typeface="Corbel"/>
              </a:defRPr>
            </a:lvl9pPr>
          </a:lstStyle>
          <a:p/>
        </p:txBody>
      </p:sp>
      <p:pic>
        <p:nvPicPr>
          <p:cNvPr descr="Waves" id="41" name="Shape 41" title="Slide Design Picture"/>
          <p:cNvPicPr preferRelativeResize="0"/>
          <p:nvPr/>
        </p:nvPicPr>
        <p:blipFill rotWithShape="1">
          <a:blip r:embed="rId2">
            <a:alphaModFix/>
          </a:blip>
          <a:srcRect b="0" l="0" r="0" t="0"/>
          <a:stretch/>
        </p:blipFill>
        <p:spPr>
          <a:xfrm>
            <a:off x="8909622" y="2059146"/>
            <a:ext cx="3282695" cy="3886200"/>
          </a:xfrm>
          <a:prstGeom prst="rect">
            <a:avLst/>
          </a:prstGeom>
          <a:noFill/>
          <a:ln>
            <a:noFill/>
          </a:ln>
        </p:spPr>
      </p:pic>
      <p:pic>
        <p:nvPicPr>
          <p:cNvPr descr="Closeup of green plants" id="42" name="Shape 42" title="Slide Design Picture"/>
          <p:cNvPicPr preferRelativeResize="0"/>
          <p:nvPr/>
        </p:nvPicPr>
        <p:blipFill rotWithShape="1">
          <a:blip r:embed="rId3">
            <a:alphaModFix/>
          </a:blip>
          <a:srcRect b="0" l="0" r="0" t="0"/>
          <a:stretch/>
        </p:blipFill>
        <p:spPr>
          <a:xfrm>
            <a:off x="0" y="2059146"/>
            <a:ext cx="1490471" cy="3886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3" name="Shape 43"/>
        <p:cNvGrpSpPr/>
        <p:nvPr/>
      </p:nvGrpSpPr>
      <p:grpSpPr>
        <a:xfrm>
          <a:off x="0" y="0"/>
          <a:ext cx="0" cy="0"/>
          <a:chOff x="0" y="0"/>
          <a:chExt cx="0" cy="0"/>
        </a:xfrm>
      </p:grpSpPr>
      <p:sp>
        <p:nvSpPr>
          <p:cNvPr id="44" name="Shape 44"/>
          <p:cNvSpPr txBox="1"/>
          <p:nvPr>
            <p:ph type="title"/>
          </p:nvPr>
        </p:nvSpPr>
        <p:spPr>
          <a:xfrm>
            <a:off x="1410025" y="276087"/>
            <a:ext cx="9371948" cy="1183566"/>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5" name="Shape 45"/>
          <p:cNvSpPr txBox="1"/>
          <p:nvPr>
            <p:ph idx="1" type="body"/>
          </p:nvPr>
        </p:nvSpPr>
        <p:spPr>
          <a:xfrm>
            <a:off x="1409699" y="1554479"/>
            <a:ext cx="4608576" cy="823912"/>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1" i="0" sz="2200" u="none" cap="none" strike="noStrike">
                <a:solidFill>
                  <a:schemeClr val="dk1"/>
                </a:solidFill>
                <a:latin typeface="Corbel"/>
                <a:ea typeface="Corbel"/>
                <a:cs typeface="Corbel"/>
                <a:sym typeface="Corbel"/>
              </a:defRPr>
            </a:lvl1pPr>
            <a:lvl2pPr indent="0" lvl="1" marL="457200" marR="0" rtl="0" algn="l">
              <a:lnSpc>
                <a:spcPct val="90000"/>
              </a:lnSpc>
              <a:spcBef>
                <a:spcPts val="400"/>
              </a:spcBef>
              <a:buClr>
                <a:schemeClr val="dk1"/>
              </a:buClr>
              <a:buFont typeface="Arial"/>
              <a:buNone/>
              <a:defRPr b="1" i="0" sz="2000" u="none" cap="none" strike="noStrike">
                <a:solidFill>
                  <a:schemeClr val="dk1"/>
                </a:solidFill>
                <a:latin typeface="Corbel"/>
                <a:ea typeface="Corbel"/>
                <a:cs typeface="Corbel"/>
                <a:sym typeface="Corbel"/>
              </a:defRPr>
            </a:lvl2pPr>
            <a:lvl3pPr indent="0" lvl="2" marL="914400" marR="0" rtl="0" algn="l">
              <a:lnSpc>
                <a:spcPct val="90000"/>
              </a:lnSpc>
              <a:spcBef>
                <a:spcPts val="400"/>
              </a:spcBef>
              <a:buClr>
                <a:schemeClr val="dk1"/>
              </a:buClr>
              <a:buFont typeface="Arial"/>
              <a:buNone/>
              <a:defRPr b="1" i="0" sz="1800" u="none" cap="none" strike="noStrike">
                <a:solidFill>
                  <a:schemeClr val="dk1"/>
                </a:solidFill>
                <a:latin typeface="Corbel"/>
                <a:ea typeface="Corbel"/>
                <a:cs typeface="Corbel"/>
                <a:sym typeface="Corbel"/>
              </a:defRPr>
            </a:lvl3pPr>
            <a:lvl4pPr indent="0" lvl="3" marL="13716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4pPr>
            <a:lvl5pPr indent="0" lvl="4" marL="18288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5pPr>
            <a:lvl6pPr indent="0" lvl="5" marL="22860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6pPr>
            <a:lvl7pPr indent="0" lvl="6" marL="27432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7pPr>
            <a:lvl8pPr indent="0" lvl="7" marL="32004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8pPr>
            <a:lvl9pPr indent="0" lvl="8" marL="36576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9pPr>
          </a:lstStyle>
          <a:p/>
        </p:txBody>
      </p:sp>
      <p:sp>
        <p:nvSpPr>
          <p:cNvPr id="46" name="Shape 46"/>
          <p:cNvSpPr txBox="1"/>
          <p:nvPr>
            <p:ph idx="2" type="body"/>
          </p:nvPr>
        </p:nvSpPr>
        <p:spPr>
          <a:xfrm>
            <a:off x="1409699" y="2378391"/>
            <a:ext cx="4608576" cy="3811270"/>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47" name="Shape 47"/>
          <p:cNvSpPr txBox="1"/>
          <p:nvPr>
            <p:ph idx="3" type="body"/>
          </p:nvPr>
        </p:nvSpPr>
        <p:spPr>
          <a:xfrm>
            <a:off x="6172200" y="1554479"/>
            <a:ext cx="4610100" cy="823912"/>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1" i="0" sz="2200" u="none" cap="none" strike="noStrike">
                <a:solidFill>
                  <a:schemeClr val="dk1"/>
                </a:solidFill>
                <a:latin typeface="Corbel"/>
                <a:ea typeface="Corbel"/>
                <a:cs typeface="Corbel"/>
                <a:sym typeface="Corbel"/>
              </a:defRPr>
            </a:lvl1pPr>
            <a:lvl2pPr indent="0" lvl="1" marL="457200" marR="0" rtl="0" algn="l">
              <a:lnSpc>
                <a:spcPct val="90000"/>
              </a:lnSpc>
              <a:spcBef>
                <a:spcPts val="400"/>
              </a:spcBef>
              <a:buClr>
                <a:schemeClr val="dk1"/>
              </a:buClr>
              <a:buFont typeface="Arial"/>
              <a:buNone/>
              <a:defRPr b="1" i="0" sz="2000" u="none" cap="none" strike="noStrike">
                <a:solidFill>
                  <a:schemeClr val="dk1"/>
                </a:solidFill>
                <a:latin typeface="Corbel"/>
                <a:ea typeface="Corbel"/>
                <a:cs typeface="Corbel"/>
                <a:sym typeface="Corbel"/>
              </a:defRPr>
            </a:lvl2pPr>
            <a:lvl3pPr indent="0" lvl="2" marL="914400" marR="0" rtl="0" algn="l">
              <a:lnSpc>
                <a:spcPct val="90000"/>
              </a:lnSpc>
              <a:spcBef>
                <a:spcPts val="400"/>
              </a:spcBef>
              <a:buClr>
                <a:schemeClr val="dk1"/>
              </a:buClr>
              <a:buFont typeface="Arial"/>
              <a:buNone/>
              <a:defRPr b="1" i="0" sz="1800" u="none" cap="none" strike="noStrike">
                <a:solidFill>
                  <a:schemeClr val="dk1"/>
                </a:solidFill>
                <a:latin typeface="Corbel"/>
                <a:ea typeface="Corbel"/>
                <a:cs typeface="Corbel"/>
                <a:sym typeface="Corbel"/>
              </a:defRPr>
            </a:lvl3pPr>
            <a:lvl4pPr indent="0" lvl="3" marL="13716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4pPr>
            <a:lvl5pPr indent="0" lvl="4" marL="18288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5pPr>
            <a:lvl6pPr indent="0" lvl="5" marL="22860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6pPr>
            <a:lvl7pPr indent="0" lvl="6" marL="27432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7pPr>
            <a:lvl8pPr indent="0" lvl="7" marL="32004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8pPr>
            <a:lvl9pPr indent="0" lvl="8" marL="3657600" marR="0" rtl="0" algn="l">
              <a:lnSpc>
                <a:spcPct val="90000"/>
              </a:lnSpc>
              <a:spcBef>
                <a:spcPts val="400"/>
              </a:spcBef>
              <a:buClr>
                <a:schemeClr val="dk1"/>
              </a:buClr>
              <a:buFont typeface="Arial"/>
              <a:buNone/>
              <a:defRPr b="1" i="0" sz="1600" u="none" cap="none" strike="noStrike">
                <a:solidFill>
                  <a:schemeClr val="dk1"/>
                </a:solidFill>
                <a:latin typeface="Corbel"/>
                <a:ea typeface="Corbel"/>
                <a:cs typeface="Corbel"/>
                <a:sym typeface="Corbel"/>
              </a:defRPr>
            </a:lvl9pPr>
          </a:lstStyle>
          <a:p/>
        </p:txBody>
      </p:sp>
      <p:sp>
        <p:nvSpPr>
          <p:cNvPr id="48" name="Shape 48"/>
          <p:cNvSpPr txBox="1"/>
          <p:nvPr>
            <p:ph idx="4" type="body"/>
          </p:nvPr>
        </p:nvSpPr>
        <p:spPr>
          <a:xfrm>
            <a:off x="6172200" y="2378391"/>
            <a:ext cx="4610100" cy="3811270"/>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49" name="Shape 49"/>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50" name="Shape 50"/>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51" name="Shape 51"/>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ph type="title"/>
          </p:nvPr>
        </p:nvSpPr>
        <p:spPr>
          <a:xfrm>
            <a:off x="1410025" y="276087"/>
            <a:ext cx="9371948" cy="1183566"/>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4" name="Shape 54"/>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55" name="Shape 55"/>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56" name="Shape 56"/>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59" name="Shape 59"/>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60" name="Shape 60"/>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6626678" y="919616"/>
            <a:ext cx="4155621" cy="2532887"/>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2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txBox="1"/>
          <p:nvPr>
            <p:ph idx="1" type="body"/>
          </p:nvPr>
        </p:nvSpPr>
        <p:spPr>
          <a:xfrm>
            <a:off x="1409699" y="915923"/>
            <a:ext cx="5216979" cy="5065775"/>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64" name="Shape 64"/>
          <p:cNvSpPr txBox="1"/>
          <p:nvPr>
            <p:ph idx="2" type="body"/>
          </p:nvPr>
        </p:nvSpPr>
        <p:spPr>
          <a:xfrm>
            <a:off x="6626678" y="3446396"/>
            <a:ext cx="4155621" cy="2535302"/>
          </a:xfrm>
          <a:prstGeom prst="rect">
            <a:avLst/>
          </a:prstGeom>
          <a:noFill/>
          <a:ln>
            <a:noFill/>
          </a:ln>
        </p:spPr>
        <p:txBody>
          <a:bodyPr anchorCtr="0" anchor="t" bIns="91425" lIns="91425" rIns="91425" tIns="91425"/>
          <a:lstStyle>
            <a:lvl1pPr indent="0" lvl="0" marL="0" marR="0" rtl="0" algn="l">
              <a:lnSpc>
                <a:spcPct val="90000"/>
              </a:lnSpc>
              <a:spcBef>
                <a:spcPts val="900"/>
              </a:spcBef>
              <a:buClr>
                <a:schemeClr val="dk1"/>
              </a:buClr>
              <a:buFont typeface="Arial"/>
              <a:buNone/>
              <a:defRPr b="0" i="0" sz="1800" u="none" cap="none" strike="noStrike">
                <a:solidFill>
                  <a:schemeClr val="dk1"/>
                </a:solidFill>
                <a:latin typeface="Corbel"/>
                <a:ea typeface="Corbel"/>
                <a:cs typeface="Corbel"/>
                <a:sym typeface="Corbel"/>
              </a:defRPr>
            </a:lvl1pPr>
            <a:lvl2pPr indent="0" lvl="1" marL="457200" marR="0" rtl="0" algn="l">
              <a:lnSpc>
                <a:spcPct val="90000"/>
              </a:lnSpc>
              <a:spcBef>
                <a:spcPts val="400"/>
              </a:spcBef>
              <a:buClr>
                <a:schemeClr val="dk1"/>
              </a:buClr>
              <a:buFont typeface="Arial"/>
              <a:buNone/>
              <a:defRPr b="0" i="0" sz="1400" u="none" cap="none" strike="noStrike">
                <a:solidFill>
                  <a:schemeClr val="dk1"/>
                </a:solidFill>
                <a:latin typeface="Corbel"/>
                <a:ea typeface="Corbel"/>
                <a:cs typeface="Corbel"/>
                <a:sym typeface="Corbel"/>
              </a:defRPr>
            </a:lvl2pPr>
            <a:lvl3pPr indent="0" lvl="2" marL="914400" marR="0" rtl="0" algn="l">
              <a:lnSpc>
                <a:spcPct val="90000"/>
              </a:lnSpc>
              <a:spcBef>
                <a:spcPts val="400"/>
              </a:spcBef>
              <a:buClr>
                <a:schemeClr val="dk1"/>
              </a:buClr>
              <a:buFont typeface="Arial"/>
              <a:buNone/>
              <a:defRPr b="0" i="0" sz="1200" u="none" cap="none" strike="noStrike">
                <a:solidFill>
                  <a:schemeClr val="dk1"/>
                </a:solidFill>
                <a:latin typeface="Corbel"/>
                <a:ea typeface="Corbel"/>
                <a:cs typeface="Corbel"/>
                <a:sym typeface="Corbel"/>
              </a:defRPr>
            </a:lvl3pPr>
            <a:lvl4pPr indent="0" lvl="3" marL="13716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4pPr>
            <a:lvl5pPr indent="0" lvl="4" marL="18288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5pPr>
            <a:lvl6pPr indent="0" lvl="5" marL="22860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6pPr>
            <a:lvl7pPr indent="0" lvl="6" marL="27432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7pPr>
            <a:lvl8pPr indent="0" lvl="7" marL="32004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8pPr>
            <a:lvl9pPr indent="0" lvl="8" marL="36576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9pPr>
          </a:lstStyle>
          <a:p/>
        </p:txBody>
      </p:sp>
      <p:sp>
        <p:nvSpPr>
          <p:cNvPr id="65" name="Shape 65"/>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66" name="Shape 66"/>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67" name="Shape 67"/>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8" name="Shape 68"/>
        <p:cNvGrpSpPr/>
        <p:nvPr/>
      </p:nvGrpSpPr>
      <p:grpSpPr>
        <a:xfrm>
          <a:off x="0" y="0"/>
          <a:ext cx="0" cy="0"/>
          <a:chOff x="0" y="0"/>
          <a:chExt cx="0" cy="0"/>
        </a:xfrm>
      </p:grpSpPr>
      <p:sp>
        <p:nvSpPr>
          <p:cNvPr id="69" name="Shape 69"/>
          <p:cNvSpPr txBox="1"/>
          <p:nvPr>
            <p:ph type="title"/>
          </p:nvPr>
        </p:nvSpPr>
        <p:spPr>
          <a:xfrm>
            <a:off x="6626679" y="919616"/>
            <a:ext cx="4155621" cy="2532887"/>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2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p:nvPr>
            <p:ph idx="2" type="pic"/>
          </p:nvPr>
        </p:nvSpPr>
        <p:spPr>
          <a:xfrm>
            <a:off x="0" y="915923"/>
            <a:ext cx="6626677" cy="5065775"/>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Arial"/>
              <a:buNone/>
              <a:defRPr b="0" i="0" sz="2200" u="none" cap="none" strike="noStrike">
                <a:solidFill>
                  <a:schemeClr val="dk1"/>
                </a:solidFill>
                <a:latin typeface="Corbel"/>
                <a:ea typeface="Corbel"/>
                <a:cs typeface="Corbel"/>
                <a:sym typeface="Corbel"/>
              </a:defRPr>
            </a:lvl1pPr>
            <a:lvl2pPr indent="0" lvl="1" marL="457200" marR="0" rtl="0" algn="l">
              <a:lnSpc>
                <a:spcPct val="90000"/>
              </a:lnSpc>
              <a:spcBef>
                <a:spcPts val="400"/>
              </a:spcBef>
              <a:buClr>
                <a:schemeClr val="dk1"/>
              </a:buClr>
              <a:buFont typeface="Arial"/>
              <a:buNone/>
              <a:defRPr b="0" i="0" sz="2800" u="none" cap="none" strike="noStrike">
                <a:solidFill>
                  <a:schemeClr val="dk1"/>
                </a:solidFill>
                <a:latin typeface="Corbel"/>
                <a:ea typeface="Corbel"/>
                <a:cs typeface="Corbel"/>
                <a:sym typeface="Corbel"/>
              </a:defRPr>
            </a:lvl2pPr>
            <a:lvl3pPr indent="0" lvl="2" marL="914400" marR="0" rtl="0" algn="l">
              <a:lnSpc>
                <a:spcPct val="90000"/>
              </a:lnSpc>
              <a:spcBef>
                <a:spcPts val="400"/>
              </a:spcBef>
              <a:buClr>
                <a:schemeClr val="dk1"/>
              </a:buClr>
              <a:buFont typeface="Arial"/>
              <a:buNone/>
              <a:defRPr b="0" i="0" sz="2400" u="none" cap="none" strike="noStrike">
                <a:solidFill>
                  <a:schemeClr val="dk1"/>
                </a:solidFill>
                <a:latin typeface="Corbel"/>
                <a:ea typeface="Corbel"/>
                <a:cs typeface="Corbel"/>
                <a:sym typeface="Corbel"/>
              </a:defRPr>
            </a:lvl3pPr>
            <a:lvl4pPr indent="0" lvl="3" marL="13716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4pPr>
            <a:lvl5pPr indent="0" lvl="4" marL="18288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5pPr>
            <a:lvl6pPr indent="0" lvl="5" marL="22860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6pPr>
            <a:lvl7pPr indent="0" lvl="6" marL="27432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7pPr>
            <a:lvl8pPr indent="0" lvl="7" marL="32004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8pPr>
            <a:lvl9pPr indent="0" lvl="8" marL="3657600" marR="0" rtl="0" algn="l">
              <a:lnSpc>
                <a:spcPct val="90000"/>
              </a:lnSpc>
              <a:spcBef>
                <a:spcPts val="400"/>
              </a:spcBef>
              <a:buClr>
                <a:schemeClr val="dk1"/>
              </a:buClr>
              <a:buFont typeface="Arial"/>
              <a:buNone/>
              <a:defRPr b="0" i="0" sz="2000" u="none" cap="none" strike="noStrike">
                <a:solidFill>
                  <a:schemeClr val="dk1"/>
                </a:solidFill>
                <a:latin typeface="Corbel"/>
                <a:ea typeface="Corbel"/>
                <a:cs typeface="Corbel"/>
                <a:sym typeface="Corbel"/>
              </a:defRPr>
            </a:lvl9pPr>
          </a:lstStyle>
          <a:p/>
        </p:txBody>
      </p:sp>
      <p:sp>
        <p:nvSpPr>
          <p:cNvPr id="71" name="Shape 71"/>
          <p:cNvSpPr txBox="1"/>
          <p:nvPr>
            <p:ph idx="1" type="body"/>
          </p:nvPr>
        </p:nvSpPr>
        <p:spPr>
          <a:xfrm>
            <a:off x="6626679" y="3446396"/>
            <a:ext cx="4155621" cy="2535304"/>
          </a:xfrm>
          <a:prstGeom prst="rect">
            <a:avLst/>
          </a:prstGeom>
          <a:noFill/>
          <a:ln>
            <a:noFill/>
          </a:ln>
        </p:spPr>
        <p:txBody>
          <a:bodyPr anchorCtr="0" anchor="t" bIns="91425" lIns="91425" rIns="91425" tIns="91425"/>
          <a:lstStyle>
            <a:lvl1pPr indent="0" lvl="0" marL="0" marR="0" rtl="0" algn="l">
              <a:lnSpc>
                <a:spcPct val="90000"/>
              </a:lnSpc>
              <a:spcBef>
                <a:spcPts val="900"/>
              </a:spcBef>
              <a:buClr>
                <a:schemeClr val="dk1"/>
              </a:buClr>
              <a:buFont typeface="Arial"/>
              <a:buNone/>
              <a:defRPr b="0" i="0" sz="1800" u="none" cap="none" strike="noStrike">
                <a:solidFill>
                  <a:schemeClr val="dk1"/>
                </a:solidFill>
                <a:latin typeface="Corbel"/>
                <a:ea typeface="Corbel"/>
                <a:cs typeface="Corbel"/>
                <a:sym typeface="Corbel"/>
              </a:defRPr>
            </a:lvl1pPr>
            <a:lvl2pPr indent="0" lvl="1" marL="457200" marR="0" rtl="0" algn="l">
              <a:lnSpc>
                <a:spcPct val="90000"/>
              </a:lnSpc>
              <a:spcBef>
                <a:spcPts val="400"/>
              </a:spcBef>
              <a:buClr>
                <a:schemeClr val="dk1"/>
              </a:buClr>
              <a:buFont typeface="Arial"/>
              <a:buNone/>
              <a:defRPr b="0" i="0" sz="1400" u="none" cap="none" strike="noStrike">
                <a:solidFill>
                  <a:schemeClr val="dk1"/>
                </a:solidFill>
                <a:latin typeface="Corbel"/>
                <a:ea typeface="Corbel"/>
                <a:cs typeface="Corbel"/>
                <a:sym typeface="Corbel"/>
              </a:defRPr>
            </a:lvl2pPr>
            <a:lvl3pPr indent="0" lvl="2" marL="914400" marR="0" rtl="0" algn="l">
              <a:lnSpc>
                <a:spcPct val="90000"/>
              </a:lnSpc>
              <a:spcBef>
                <a:spcPts val="400"/>
              </a:spcBef>
              <a:buClr>
                <a:schemeClr val="dk1"/>
              </a:buClr>
              <a:buFont typeface="Arial"/>
              <a:buNone/>
              <a:defRPr b="0" i="0" sz="1200" u="none" cap="none" strike="noStrike">
                <a:solidFill>
                  <a:schemeClr val="dk1"/>
                </a:solidFill>
                <a:latin typeface="Corbel"/>
                <a:ea typeface="Corbel"/>
                <a:cs typeface="Corbel"/>
                <a:sym typeface="Corbel"/>
              </a:defRPr>
            </a:lvl3pPr>
            <a:lvl4pPr indent="0" lvl="3" marL="13716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4pPr>
            <a:lvl5pPr indent="0" lvl="4" marL="18288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5pPr>
            <a:lvl6pPr indent="0" lvl="5" marL="22860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6pPr>
            <a:lvl7pPr indent="0" lvl="6" marL="27432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7pPr>
            <a:lvl8pPr indent="0" lvl="7" marL="32004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8pPr>
            <a:lvl9pPr indent="0" lvl="8" marL="3657600" marR="0" rtl="0" algn="l">
              <a:lnSpc>
                <a:spcPct val="90000"/>
              </a:lnSpc>
              <a:spcBef>
                <a:spcPts val="400"/>
              </a:spcBef>
              <a:buClr>
                <a:schemeClr val="dk1"/>
              </a:buClr>
              <a:buFont typeface="Arial"/>
              <a:buNone/>
              <a:defRPr b="0" i="0" sz="1000" u="none" cap="none" strike="noStrike">
                <a:solidFill>
                  <a:schemeClr val="dk1"/>
                </a:solidFill>
                <a:latin typeface="Corbel"/>
                <a:ea typeface="Corbel"/>
                <a:cs typeface="Corbel"/>
                <a:sym typeface="Corbel"/>
              </a:defRPr>
            </a:lvl9pPr>
          </a:lstStyle>
          <a:p/>
        </p:txBody>
      </p:sp>
      <p:sp>
        <p:nvSpPr>
          <p:cNvPr id="72" name="Shape 72"/>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73" name="Shape 73"/>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74" name="Shape 74"/>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0" y="6629400"/>
            <a:ext cx="1499615" cy="228600"/>
          </a:xfrm>
          <a:prstGeom prst="rect">
            <a:avLst/>
          </a:prstGeom>
          <a:gradFill>
            <a:gsLst>
              <a:gs pos="0">
                <a:srgbClr val="F4FFCB"/>
              </a:gs>
              <a:gs pos="100000">
                <a:srgbClr val="F4FFCB"/>
              </a:gs>
            </a:gsLst>
            <a:lin ang="5400000"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orbel"/>
              <a:ea typeface="Corbel"/>
              <a:cs typeface="Corbel"/>
              <a:sym typeface="Corbel"/>
            </a:endParaRPr>
          </a:p>
        </p:txBody>
      </p:sp>
      <p:sp>
        <p:nvSpPr>
          <p:cNvPr id="11" name="Shape 11"/>
          <p:cNvSpPr/>
          <p:nvPr/>
        </p:nvSpPr>
        <p:spPr>
          <a:xfrm>
            <a:off x="1609344" y="6629400"/>
            <a:ext cx="10582655" cy="228600"/>
          </a:xfrm>
          <a:prstGeom prst="rect">
            <a:avLst/>
          </a:prstGeom>
          <a:gradFill>
            <a:gsLst>
              <a:gs pos="0">
                <a:srgbClr val="E8FF87"/>
              </a:gs>
              <a:gs pos="100000">
                <a:srgbClr val="E8FF87"/>
              </a:gs>
            </a:gsLst>
            <a:lin ang="5400000"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687F00"/>
              </a:solidFill>
              <a:latin typeface="Corbel"/>
              <a:ea typeface="Corbel"/>
              <a:cs typeface="Corbel"/>
              <a:sym typeface="Corbel"/>
            </a:endParaRPr>
          </a:p>
        </p:txBody>
      </p:sp>
      <p:sp>
        <p:nvSpPr>
          <p:cNvPr id="12" name="Shape 12"/>
          <p:cNvSpPr txBox="1"/>
          <p:nvPr>
            <p:ph type="title"/>
          </p:nvPr>
        </p:nvSpPr>
        <p:spPr>
          <a:xfrm>
            <a:off x="1410025" y="276087"/>
            <a:ext cx="9371948" cy="1183566"/>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Corbel"/>
              <a:buNone/>
              <a:defRPr b="0" i="0" sz="3400" u="none" cap="none" strike="noStrike">
                <a:solidFill>
                  <a:schemeClr val="accent1"/>
                </a:solidFill>
                <a:latin typeface="Corbel"/>
                <a:ea typeface="Corbel"/>
                <a:cs typeface="Corbel"/>
                <a:sym typeface="Corbe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 name="Shape 13"/>
          <p:cNvSpPr txBox="1"/>
          <p:nvPr>
            <p:ph idx="1" type="body"/>
          </p:nvPr>
        </p:nvSpPr>
        <p:spPr>
          <a:xfrm>
            <a:off x="1410026" y="1566000"/>
            <a:ext cx="9371948" cy="4620681"/>
          </a:xfrm>
          <a:prstGeom prst="rect">
            <a:avLst/>
          </a:prstGeom>
          <a:noFill/>
          <a:ln>
            <a:noFill/>
          </a:ln>
        </p:spPr>
        <p:txBody>
          <a:bodyPr anchorCtr="0" anchor="t" bIns="91425" lIns="91425" rIns="91425" tIns="91425"/>
          <a:lstStyle>
            <a:lvl1pPr indent="-70611" lvl="0" marL="210312" marR="0" rtl="0" algn="l">
              <a:lnSpc>
                <a:spcPct val="90000"/>
              </a:lnSpc>
              <a:spcBef>
                <a:spcPts val="1100"/>
              </a:spcBef>
              <a:buClr>
                <a:schemeClr val="dk1"/>
              </a:buClr>
              <a:buSzPct val="100000"/>
              <a:buFont typeface="Arial"/>
              <a:buChar char="•"/>
              <a:defRPr b="0" i="0" sz="2200" u="none" cap="none" strike="noStrike">
                <a:solidFill>
                  <a:schemeClr val="dk1"/>
                </a:solidFill>
                <a:latin typeface="Corbel"/>
                <a:ea typeface="Corbel"/>
                <a:cs typeface="Corbel"/>
                <a:sym typeface="Corbel"/>
              </a:defRPr>
            </a:lvl1pPr>
            <a:lvl2pPr indent="-45212" lvl="1" marL="438912" marR="0" rtl="0" algn="l">
              <a:lnSpc>
                <a:spcPct val="90000"/>
              </a:lnSpc>
              <a:spcBef>
                <a:spcPts val="400"/>
              </a:spcBef>
              <a:buClr>
                <a:schemeClr val="dk1"/>
              </a:buClr>
              <a:buSzPct val="100000"/>
              <a:buFont typeface="Arial"/>
              <a:buChar char="•"/>
              <a:defRPr b="0" i="0" sz="1800" u="none" cap="none" strike="noStrike">
                <a:solidFill>
                  <a:schemeClr val="dk1"/>
                </a:solidFill>
                <a:latin typeface="Corbel"/>
                <a:ea typeface="Corbel"/>
                <a:cs typeface="Corbel"/>
                <a:sym typeface="Corbel"/>
              </a:defRPr>
            </a:lvl2pPr>
            <a:lvl3pPr indent="-54355" lvl="2" marL="676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3pPr>
            <a:lvl4pPr indent="-54355" lvl="3" marL="905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4pPr>
            <a:lvl5pPr indent="-54355" lvl="4" marL="11338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5pPr>
            <a:lvl6pPr indent="-54355" lvl="5" marL="13624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6pPr>
            <a:lvl7pPr indent="-54355" lvl="6" marL="15910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7pPr>
            <a:lvl8pPr indent="-54355" lvl="7" marL="18196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8pPr>
            <a:lvl9pPr indent="-54355" lvl="8" marL="2048256" marR="0" rtl="0" algn="l">
              <a:lnSpc>
                <a:spcPct val="90000"/>
              </a:lnSpc>
              <a:spcBef>
                <a:spcPts val="400"/>
              </a:spcBef>
              <a:buClr>
                <a:schemeClr val="dk1"/>
              </a:buClr>
              <a:buSzPct val="100000"/>
              <a:buFont typeface="Arial"/>
              <a:buChar char="•"/>
              <a:defRPr b="0" i="0" sz="1600" u="none" cap="none" strike="noStrike">
                <a:solidFill>
                  <a:schemeClr val="dk1"/>
                </a:solidFill>
                <a:latin typeface="Corbel"/>
                <a:ea typeface="Corbel"/>
                <a:cs typeface="Corbel"/>
                <a:sym typeface="Corbel"/>
              </a:defRPr>
            </a:lvl9pPr>
          </a:lstStyle>
          <a:p/>
        </p:txBody>
      </p:sp>
      <p:sp>
        <p:nvSpPr>
          <p:cNvPr id="14" name="Shape 14"/>
          <p:cNvSpPr txBox="1"/>
          <p:nvPr>
            <p:ph idx="12" type="sldNum"/>
          </p:nvPr>
        </p:nvSpPr>
        <p:spPr>
          <a:xfrm>
            <a:off x="0" y="6629400"/>
            <a:ext cx="410401" cy="228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800" u="none" cap="none" strike="noStrike">
                <a:solidFill>
                  <a:srgbClr val="687F00"/>
                </a:solidFill>
                <a:latin typeface="Corbel"/>
                <a:ea typeface="Corbel"/>
                <a:cs typeface="Corbel"/>
                <a:sym typeface="Corbel"/>
              </a:rPr>
              <a:t>‹#›</a:t>
            </a:fld>
          </a:p>
        </p:txBody>
      </p:sp>
      <p:sp>
        <p:nvSpPr>
          <p:cNvPr id="15" name="Shape 15"/>
          <p:cNvSpPr txBox="1"/>
          <p:nvPr>
            <p:ph idx="10" type="dt"/>
          </p:nvPr>
        </p:nvSpPr>
        <p:spPr>
          <a:xfrm>
            <a:off x="431100" y="6629400"/>
            <a:ext cx="1000661" cy="2286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
        <p:nvSpPr>
          <p:cNvPr id="16" name="Shape 16"/>
          <p:cNvSpPr txBox="1"/>
          <p:nvPr>
            <p:ph idx="11" type="ftr"/>
          </p:nvPr>
        </p:nvSpPr>
        <p:spPr>
          <a:xfrm>
            <a:off x="1637716" y="6629400"/>
            <a:ext cx="9144259" cy="2286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rgbClr val="687F00"/>
                </a:solidFill>
                <a:latin typeface="Corbel"/>
                <a:ea typeface="Corbel"/>
                <a:cs typeface="Corbel"/>
                <a:sym typeface="Corbel"/>
              </a:defRPr>
            </a:lvl1pPr>
            <a:lvl2pPr indent="0" lvl="1" marL="457200" marR="0" rtl="0" algn="l">
              <a:spcBef>
                <a:spcPts val="0"/>
              </a:spcBef>
              <a:buNone/>
              <a:defRPr b="0" i="0" sz="1800" u="none" cap="none" strike="noStrike">
                <a:solidFill>
                  <a:schemeClr val="dk1"/>
                </a:solidFill>
                <a:latin typeface="Corbel"/>
                <a:ea typeface="Corbel"/>
                <a:cs typeface="Corbel"/>
                <a:sym typeface="Corbel"/>
              </a:defRPr>
            </a:lvl2pPr>
            <a:lvl3pPr indent="0" lvl="2" marL="914400" marR="0" rtl="0" algn="l">
              <a:spcBef>
                <a:spcPts val="0"/>
              </a:spcBef>
              <a:buNone/>
              <a:defRPr b="0" i="0" sz="1800" u="none" cap="none" strike="noStrike">
                <a:solidFill>
                  <a:schemeClr val="dk1"/>
                </a:solidFill>
                <a:latin typeface="Corbel"/>
                <a:ea typeface="Corbel"/>
                <a:cs typeface="Corbel"/>
                <a:sym typeface="Corbel"/>
              </a:defRPr>
            </a:lvl3pPr>
            <a:lvl4pPr indent="0" lvl="3" marL="1371600" marR="0" rtl="0" algn="l">
              <a:spcBef>
                <a:spcPts val="0"/>
              </a:spcBef>
              <a:buNone/>
              <a:defRPr b="0" i="0" sz="1800" u="none" cap="none" strike="noStrike">
                <a:solidFill>
                  <a:schemeClr val="dk1"/>
                </a:solidFill>
                <a:latin typeface="Corbel"/>
                <a:ea typeface="Corbel"/>
                <a:cs typeface="Corbel"/>
                <a:sym typeface="Corbel"/>
              </a:defRPr>
            </a:lvl4pPr>
            <a:lvl5pPr indent="0" lvl="4" marL="1828800" marR="0" rtl="0" algn="l">
              <a:spcBef>
                <a:spcPts val="0"/>
              </a:spcBef>
              <a:buNone/>
              <a:defRPr b="0" i="0" sz="1800" u="none" cap="none" strike="noStrike">
                <a:solidFill>
                  <a:schemeClr val="dk1"/>
                </a:solidFill>
                <a:latin typeface="Corbel"/>
                <a:ea typeface="Corbel"/>
                <a:cs typeface="Corbel"/>
                <a:sym typeface="Corbel"/>
              </a:defRPr>
            </a:lvl5pPr>
            <a:lvl6pPr indent="0" lvl="5" marL="2286000" marR="0" rtl="0" algn="l">
              <a:spcBef>
                <a:spcPts val="0"/>
              </a:spcBef>
              <a:buNone/>
              <a:defRPr b="0" i="0" sz="1800" u="none" cap="none" strike="noStrike">
                <a:solidFill>
                  <a:schemeClr val="dk1"/>
                </a:solidFill>
                <a:latin typeface="Corbel"/>
                <a:ea typeface="Corbel"/>
                <a:cs typeface="Corbel"/>
                <a:sym typeface="Corbel"/>
              </a:defRPr>
            </a:lvl6pPr>
            <a:lvl7pPr indent="0" lvl="6" marL="2743200" marR="0" rtl="0" algn="l">
              <a:spcBef>
                <a:spcPts val="0"/>
              </a:spcBef>
              <a:buNone/>
              <a:defRPr b="0" i="0" sz="1800" u="none" cap="none" strike="noStrike">
                <a:solidFill>
                  <a:schemeClr val="dk1"/>
                </a:solidFill>
                <a:latin typeface="Corbel"/>
                <a:ea typeface="Corbel"/>
                <a:cs typeface="Corbel"/>
                <a:sym typeface="Corbel"/>
              </a:defRPr>
            </a:lvl7pPr>
            <a:lvl8pPr indent="0" lvl="7" marL="3200400" marR="0" rtl="0" algn="l">
              <a:spcBef>
                <a:spcPts val="0"/>
              </a:spcBef>
              <a:buNone/>
              <a:defRPr b="0" i="0" sz="1800" u="none" cap="none" strike="noStrike">
                <a:solidFill>
                  <a:schemeClr val="dk1"/>
                </a:solidFill>
                <a:latin typeface="Corbel"/>
                <a:ea typeface="Corbel"/>
                <a:cs typeface="Corbel"/>
                <a:sym typeface="Corbel"/>
              </a:defRPr>
            </a:lvl8pPr>
            <a:lvl9pPr indent="0" lvl="8" marL="3657600" marR="0" rtl="0" algn="l">
              <a:spcBef>
                <a:spcPts val="0"/>
              </a:spcBef>
              <a:buNone/>
              <a:defRPr b="0" i="0" sz="1800" u="none" cap="none" strike="noStrike">
                <a:solidFill>
                  <a:schemeClr val="dk1"/>
                </a:solidFill>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6.png"/><Relationship Id="rId4" Type="http://schemas.openxmlformats.org/officeDocument/2006/relationships/image" Target="../media/image09.png"/><Relationship Id="rId5" Type="http://schemas.openxmlformats.org/officeDocument/2006/relationships/image" Target="../media/image13.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30.png"/><Relationship Id="rId8"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ctrTitle"/>
          </p:nvPr>
        </p:nvSpPr>
        <p:spPr>
          <a:xfrm>
            <a:off x="1552176" y="1950381"/>
            <a:ext cx="4846200" cy="23876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lt1"/>
              </a:buClr>
              <a:buSzPct val="25000"/>
              <a:buFont typeface="Corbel"/>
              <a:buNone/>
            </a:pPr>
            <a:r>
              <a:rPr lang="en-US" sz="4300"/>
              <a:t>Water System Design</a:t>
            </a:r>
          </a:p>
        </p:txBody>
      </p:sp>
      <p:sp>
        <p:nvSpPr>
          <p:cNvPr id="93" name="Shape 93"/>
          <p:cNvSpPr txBox="1"/>
          <p:nvPr>
            <p:ph idx="1" type="subTitle"/>
          </p:nvPr>
        </p:nvSpPr>
        <p:spPr>
          <a:xfrm>
            <a:off x="1552114" y="4338069"/>
            <a:ext cx="4846200" cy="4482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lt1"/>
              </a:buClr>
              <a:buSzPct val="25000"/>
              <a:buFont typeface="Arial"/>
              <a:buNone/>
            </a:pPr>
            <a:r>
              <a:rPr lang="en-US"/>
              <a:t>Table 3: Project 1</a:t>
            </a:r>
          </a:p>
        </p:txBody>
      </p:sp>
      <p:sp>
        <p:nvSpPr>
          <p:cNvPr id="94" name="Shape 94"/>
          <p:cNvSpPr txBox="1"/>
          <p:nvPr/>
        </p:nvSpPr>
        <p:spPr>
          <a:xfrm>
            <a:off x="1696675" y="4861900"/>
            <a:ext cx="4548300" cy="8556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US">
                <a:solidFill>
                  <a:schemeClr val="lt1"/>
                </a:solidFill>
              </a:rPr>
              <a:t>group menber: Xulin Yang, Jianrong He, Kaijian Zheng， Zimo Wang, </a:t>
            </a:r>
          </a:p>
          <a:p>
            <a:pPr lvl="0">
              <a:spcBef>
                <a:spcPts val="0"/>
              </a:spcBef>
              <a:buNone/>
            </a:pPr>
            <a:r>
              <a:t/>
            </a: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Material</a:t>
            </a:r>
          </a:p>
        </p:txBody>
      </p:sp>
      <p:sp>
        <p:nvSpPr>
          <p:cNvPr id="169" name="Shape 169"/>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69850" lvl="0" marL="0" rtl="0">
              <a:lnSpc>
                <a:spcPct val="100000"/>
              </a:lnSpc>
              <a:spcBef>
                <a:spcPts val="0"/>
              </a:spcBef>
              <a:buClr>
                <a:schemeClr val="dk2"/>
              </a:buClr>
              <a:buSzPct val="45833"/>
              <a:buFont typeface="Arial"/>
              <a:buNone/>
            </a:pPr>
            <a:r>
              <a:rPr b="1" lang="en-US" sz="2400">
                <a:solidFill>
                  <a:schemeClr val="dk2"/>
                </a:solidFill>
                <a:latin typeface="Arial"/>
                <a:ea typeface="Arial"/>
                <a:cs typeface="Arial"/>
                <a:sym typeface="Arial"/>
              </a:rPr>
              <a:t>Material: Galvanised steel with PE material on the surface</a:t>
            </a:r>
          </a:p>
          <a:p>
            <a:pPr indent="-381000" lvl="0" marL="457200" rtl="0">
              <a:lnSpc>
                <a:spcPct val="200000"/>
              </a:lnSpc>
              <a:spcBef>
                <a:spcPts val="0"/>
              </a:spcBef>
              <a:buClr>
                <a:schemeClr val="dk2"/>
              </a:buClr>
              <a:buSzPct val="100000"/>
              <a:buFont typeface="Arial"/>
            </a:pPr>
            <a:r>
              <a:rPr lang="en-US" sz="2400">
                <a:solidFill>
                  <a:schemeClr val="dk2"/>
                </a:solidFill>
                <a:latin typeface="Arial"/>
                <a:ea typeface="Arial"/>
                <a:cs typeface="Arial"/>
                <a:sym typeface="Arial"/>
              </a:rPr>
              <a:t>not only steel for price and weight (PE is about 35% cheaper)</a:t>
            </a:r>
          </a:p>
          <a:p>
            <a:pPr indent="-381000" lvl="0" marL="457200" rtl="0">
              <a:lnSpc>
                <a:spcPct val="200000"/>
              </a:lnSpc>
              <a:spcBef>
                <a:spcPts val="0"/>
              </a:spcBef>
              <a:buClr>
                <a:schemeClr val="dk2"/>
              </a:buClr>
              <a:buSzPct val="100000"/>
            </a:pPr>
            <a:r>
              <a:rPr lang="en-US" sz="2400">
                <a:solidFill>
                  <a:schemeClr val="dk2"/>
                </a:solidFill>
                <a:latin typeface="Arial"/>
                <a:ea typeface="Arial"/>
                <a:cs typeface="Arial"/>
                <a:sym typeface="Arial"/>
              </a:rPr>
              <a:t>not only PE for strongness and toughness</a:t>
            </a:r>
          </a:p>
          <a:p>
            <a:pPr indent="-381000" lvl="0" marL="457200" rtl="0">
              <a:lnSpc>
                <a:spcPct val="200000"/>
              </a:lnSpc>
              <a:spcBef>
                <a:spcPts val="0"/>
              </a:spcBef>
              <a:buClr>
                <a:schemeClr val="dk2"/>
              </a:buClr>
              <a:buSzPct val="100000"/>
            </a:pPr>
            <a:r>
              <a:rPr lang="en-US" sz="2400">
                <a:solidFill>
                  <a:schemeClr val="dk2"/>
                </a:solidFill>
                <a:latin typeface="Arial"/>
                <a:ea typeface="Arial"/>
                <a:cs typeface="Arial"/>
                <a:sym typeface="Arial"/>
              </a:rPr>
              <a:t>if we use steel inside a PE cover, the water will be rusted and the water treatment cannot get rid of the iron in the water</a:t>
            </a:r>
          </a:p>
          <a:p>
            <a:pPr indent="-381000" lvl="0" marL="457200" rtl="0">
              <a:lnSpc>
                <a:spcPct val="200000"/>
              </a:lnSpc>
              <a:spcBef>
                <a:spcPts val="0"/>
              </a:spcBef>
              <a:buClr>
                <a:schemeClr val="dk2"/>
              </a:buClr>
              <a:buSzPct val="100000"/>
            </a:pPr>
            <a:r>
              <a:rPr lang="en-US" sz="2400">
                <a:solidFill>
                  <a:schemeClr val="dk2"/>
                </a:solidFill>
                <a:latin typeface="Arial"/>
                <a:ea typeface="Arial"/>
                <a:cs typeface="Arial"/>
                <a:sym typeface="Arial"/>
              </a:rPr>
              <a:t>why not other material?</a:t>
            </a:r>
          </a:p>
        </p:txBody>
      </p:sp>
      <p:sp>
        <p:nvSpPr>
          <p:cNvPr id="170" name="Shape 170"/>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Clr>
                <a:schemeClr val="dk2"/>
              </a:buClr>
              <a:buSzPct val="32352"/>
              <a:buFont typeface="Arial"/>
              <a:buNone/>
            </a:pPr>
            <a:r>
              <a:rPr lang="en-US"/>
              <a:t>Water Tank: Design</a:t>
            </a:r>
          </a:p>
        </p:txBody>
      </p:sp>
      <p:sp>
        <p:nvSpPr>
          <p:cNvPr id="177" name="Shape 177"/>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2"/>
              </a:buClr>
              <a:buFont typeface="Arial"/>
            </a:pPr>
            <a:r>
              <a:rPr lang="en-US" sz="1800">
                <a:solidFill>
                  <a:schemeClr val="dk2"/>
                </a:solidFill>
                <a:latin typeface="Arial"/>
                <a:ea typeface="Arial"/>
                <a:cs typeface="Arial"/>
                <a:sym typeface="Arial"/>
              </a:rPr>
              <a:t>2000*(1+0.012)^10=2253.383556=2254 (2254 people in the end)</a:t>
            </a:r>
          </a:p>
          <a:p>
            <a:pPr indent="-342900" lvl="0" marL="457200" rtl="0">
              <a:lnSpc>
                <a:spcPct val="115000"/>
              </a:lnSpc>
              <a:spcBef>
                <a:spcPts val="0"/>
              </a:spcBef>
              <a:buClr>
                <a:schemeClr val="dk2"/>
              </a:buClr>
              <a:buSzPct val="100000"/>
              <a:buFont typeface="Arial"/>
            </a:pPr>
            <a:r>
              <a:rPr lang="en-US" sz="1800">
                <a:solidFill>
                  <a:schemeClr val="dk2"/>
                </a:solidFill>
                <a:latin typeface="Arial"/>
                <a:ea typeface="Arial"/>
                <a:cs typeface="Arial"/>
                <a:sym typeface="Arial"/>
              </a:rPr>
              <a:t>According to the information from the Statistics Australia:</a:t>
            </a:r>
          </a:p>
          <a:p>
            <a:pPr indent="-342900" lvl="0" marL="457200" rtl="0">
              <a:lnSpc>
                <a:spcPct val="115000"/>
              </a:lnSpc>
              <a:spcBef>
                <a:spcPts val="0"/>
              </a:spcBef>
              <a:buClr>
                <a:schemeClr val="dk2"/>
              </a:buClr>
              <a:buSzPct val="100000"/>
              <a:buFont typeface="Arial"/>
            </a:pPr>
            <a:r>
              <a:rPr lang="en-US" sz="1800">
                <a:solidFill>
                  <a:schemeClr val="dk2"/>
                </a:solidFill>
                <a:latin typeface="Arial"/>
                <a:ea typeface="Arial"/>
                <a:cs typeface="Arial"/>
                <a:sym typeface="Arial"/>
              </a:rPr>
              <a:t>The tank must keep at least 4200L in the whole system.</a:t>
            </a:r>
          </a:p>
        </p:txBody>
      </p:sp>
      <p:sp>
        <p:nvSpPr>
          <p:cNvPr id="178" name="Shape 178"/>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79" name="Shape 179"/>
          <p:cNvPicPr preferRelativeResize="0"/>
          <p:nvPr/>
        </p:nvPicPr>
        <p:blipFill>
          <a:blip r:embed="rId3">
            <a:alphaModFix/>
          </a:blip>
          <a:stretch>
            <a:fillRect/>
          </a:stretch>
        </p:blipFill>
        <p:spPr>
          <a:xfrm>
            <a:off x="1697077" y="2669877"/>
            <a:ext cx="7065825" cy="3639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Shape and </a:t>
            </a:r>
            <a:r>
              <a:rPr lang="en-US"/>
              <a:t>Dimension</a:t>
            </a:r>
          </a:p>
        </p:txBody>
      </p:sp>
      <p:sp>
        <p:nvSpPr>
          <p:cNvPr id="186" name="Shape 186"/>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69850" lvl="0" marL="0" rtl="0">
              <a:lnSpc>
                <a:spcPct val="100000"/>
              </a:lnSpc>
              <a:spcBef>
                <a:spcPts val="0"/>
              </a:spcBef>
              <a:buClr>
                <a:schemeClr val="dk2"/>
              </a:buClr>
              <a:buSzPct val="45833"/>
              <a:buFont typeface="Arial"/>
              <a:buNone/>
            </a:pPr>
            <a:r>
              <a:rPr b="1" lang="en-US" sz="2400">
                <a:solidFill>
                  <a:schemeClr val="dk2"/>
                </a:solidFill>
                <a:latin typeface="Arial"/>
                <a:ea typeface="Arial"/>
                <a:cs typeface="Arial"/>
                <a:sym typeface="Arial"/>
              </a:rPr>
              <a:t>Tank Shape: Cylinder</a:t>
            </a:r>
          </a:p>
          <a:p>
            <a:pPr indent="-381000" lvl="0" marL="457200" rtl="0">
              <a:lnSpc>
                <a:spcPct val="100000"/>
              </a:lnSpc>
              <a:spcBef>
                <a:spcPts val="0"/>
              </a:spcBef>
              <a:buClr>
                <a:schemeClr val="dk2"/>
              </a:buClr>
              <a:buSzPct val="100000"/>
            </a:pPr>
            <a:r>
              <a:rPr lang="en-US" sz="2400">
                <a:solidFill>
                  <a:schemeClr val="dk2"/>
                </a:solidFill>
                <a:latin typeface="Arial"/>
                <a:ea typeface="Arial"/>
                <a:cs typeface="Arial"/>
                <a:sym typeface="Arial"/>
              </a:rPr>
              <a:t>A cylinder has the smallest surface area of any prism, so we decided on a cylindrical tank to save on material costs. </a:t>
            </a:r>
          </a:p>
          <a:p>
            <a:pPr indent="-381000" lvl="0" marL="457200" rtl="0">
              <a:lnSpc>
                <a:spcPct val="100000"/>
              </a:lnSpc>
              <a:spcBef>
                <a:spcPts val="0"/>
              </a:spcBef>
              <a:buClr>
                <a:schemeClr val="dk2"/>
              </a:buClr>
              <a:buSzPct val="100000"/>
            </a:pPr>
            <a:r>
              <a:rPr lang="en-US" sz="2400">
                <a:solidFill>
                  <a:schemeClr val="dk2"/>
                </a:solidFill>
                <a:latin typeface="Arial"/>
                <a:ea typeface="Arial"/>
                <a:cs typeface="Arial"/>
                <a:sym typeface="Arial"/>
              </a:rPr>
              <a:t>For cylinder, the surface pressure on the side-wall is the same. </a:t>
            </a:r>
          </a:p>
          <a:p>
            <a:pPr lvl="0">
              <a:spcBef>
                <a:spcPts val="0"/>
              </a:spcBef>
              <a:buNone/>
            </a:pPr>
            <a:r>
              <a:t/>
            </a:r>
            <a:endParaRPr/>
          </a:p>
        </p:txBody>
      </p:sp>
      <p:sp>
        <p:nvSpPr>
          <p:cNvPr id="187" name="Shape 187"/>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188" name="Shape 188"/>
          <p:cNvGraphicFramePr/>
          <p:nvPr/>
        </p:nvGraphicFramePr>
        <p:xfrm>
          <a:off x="952500" y="3419100"/>
          <a:ext cx="3000000" cy="3000000"/>
        </p:xfrm>
        <a:graphic>
          <a:graphicData uri="http://schemas.openxmlformats.org/drawingml/2006/table">
            <a:tbl>
              <a:tblPr>
                <a:noFill/>
                <a:tableStyleId>{E7CCDA67-E941-4A11-A510-B12F7CB83732}</a:tableStyleId>
              </a:tblPr>
              <a:tblGrid>
                <a:gridCol w="2571750"/>
                <a:gridCol w="2571750"/>
                <a:gridCol w="2571750"/>
                <a:gridCol w="2571750"/>
              </a:tblGrid>
              <a:tr h="381000">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rPr lang="en-US"/>
                        <a:t>Tank 1</a:t>
                      </a:r>
                    </a:p>
                  </a:txBody>
                  <a:tcPr marT="91425" marB="91425" marR="91425" marL="91425"/>
                </a:tc>
                <a:tc>
                  <a:txBody>
                    <a:bodyPr>
                      <a:noAutofit/>
                    </a:bodyPr>
                    <a:lstStyle/>
                    <a:p>
                      <a:pPr lvl="0" algn="ctr">
                        <a:spcBef>
                          <a:spcPts val="0"/>
                        </a:spcBef>
                        <a:buNone/>
                      </a:pPr>
                      <a:r>
                        <a:rPr lang="en-US"/>
                        <a:t>Tank 2</a:t>
                      </a:r>
                    </a:p>
                  </a:txBody>
                  <a:tcPr marT="91425" marB="91425" marR="91425" marL="91425"/>
                </a:tc>
                <a:tc>
                  <a:txBody>
                    <a:bodyPr>
                      <a:noAutofit/>
                    </a:bodyPr>
                    <a:lstStyle/>
                    <a:p>
                      <a:pPr lvl="0" algn="ctr">
                        <a:spcBef>
                          <a:spcPts val="0"/>
                        </a:spcBef>
                        <a:buNone/>
                      </a:pPr>
                      <a:r>
                        <a:rPr lang="en-US"/>
                        <a:t>Tank 3</a:t>
                      </a:r>
                    </a:p>
                  </a:txBody>
                  <a:tcPr marT="91425" marB="91425" marR="91425" marL="91425"/>
                </a:tc>
              </a:tr>
              <a:tr h="381000">
                <a:tc>
                  <a:txBody>
                    <a:bodyPr>
                      <a:noAutofit/>
                    </a:bodyPr>
                    <a:lstStyle/>
                    <a:p>
                      <a:pPr lvl="0" algn="ctr">
                        <a:spcBef>
                          <a:spcPts val="0"/>
                        </a:spcBef>
                        <a:buNone/>
                      </a:pPr>
                      <a:r>
                        <a:rPr lang="en-US"/>
                        <a:t>Height (m)</a:t>
                      </a:r>
                    </a:p>
                  </a:txBody>
                  <a:tcPr marT="91425" marB="91425" marR="91425" marL="91425"/>
                </a:tc>
                <a:tc>
                  <a:txBody>
                    <a:bodyPr>
                      <a:noAutofit/>
                    </a:bodyPr>
                    <a:lstStyle/>
                    <a:p>
                      <a:pPr lvl="0" algn="ctr">
                        <a:spcBef>
                          <a:spcPts val="0"/>
                        </a:spcBef>
                        <a:buNone/>
                      </a:pPr>
                      <a:r>
                        <a:rPr lang="en-US"/>
                        <a:t>3</a:t>
                      </a:r>
                    </a:p>
                  </a:txBody>
                  <a:tcPr marT="91425" marB="91425" marR="91425" marL="91425"/>
                </a:tc>
                <a:tc>
                  <a:txBody>
                    <a:bodyPr>
                      <a:noAutofit/>
                    </a:bodyPr>
                    <a:lstStyle/>
                    <a:p>
                      <a:pPr lvl="0" algn="ctr">
                        <a:spcBef>
                          <a:spcPts val="0"/>
                        </a:spcBef>
                        <a:buNone/>
                      </a:pPr>
                      <a:r>
                        <a:rPr lang="en-US"/>
                        <a:t>3</a:t>
                      </a:r>
                    </a:p>
                  </a:txBody>
                  <a:tcPr marT="91425" marB="91425" marR="91425" marL="91425"/>
                </a:tc>
                <a:tc>
                  <a:txBody>
                    <a:bodyPr>
                      <a:noAutofit/>
                    </a:bodyPr>
                    <a:lstStyle/>
                    <a:p>
                      <a:pPr lvl="0" algn="ctr">
                        <a:spcBef>
                          <a:spcPts val="0"/>
                        </a:spcBef>
                        <a:buNone/>
                      </a:pPr>
                      <a:r>
                        <a:rPr lang="en-US"/>
                        <a:t>3</a:t>
                      </a:r>
                    </a:p>
                  </a:txBody>
                  <a:tcPr marT="91425" marB="91425" marR="91425" marL="91425"/>
                </a:tc>
              </a:tr>
              <a:tr h="381000">
                <a:tc>
                  <a:txBody>
                    <a:bodyPr>
                      <a:noAutofit/>
                    </a:bodyPr>
                    <a:lstStyle/>
                    <a:p>
                      <a:pPr lvl="0" algn="ctr">
                        <a:spcBef>
                          <a:spcPts val="0"/>
                        </a:spcBef>
                        <a:buNone/>
                      </a:pPr>
                      <a:r>
                        <a:rPr lang="en-US"/>
                        <a:t>R (m)</a:t>
                      </a:r>
                    </a:p>
                  </a:txBody>
                  <a:tcPr marT="91425" marB="91425" marR="91425" marL="91425"/>
                </a:tc>
                <a:tc>
                  <a:txBody>
                    <a:bodyPr>
                      <a:noAutofit/>
                    </a:bodyPr>
                    <a:lstStyle/>
                    <a:p>
                      <a:pPr lvl="0" algn="ctr">
                        <a:spcBef>
                          <a:spcPts val="0"/>
                        </a:spcBef>
                        <a:buNone/>
                      </a:pPr>
                      <a:r>
                        <a:rPr lang="en-US"/>
                        <a:t>4.6</a:t>
                      </a:r>
                    </a:p>
                  </a:txBody>
                  <a:tcPr marT="91425" marB="91425" marR="91425" marL="91425"/>
                </a:tc>
                <a:tc>
                  <a:txBody>
                    <a:bodyPr>
                      <a:noAutofit/>
                    </a:bodyPr>
                    <a:lstStyle/>
                    <a:p>
                      <a:pPr lvl="0" algn="ctr">
                        <a:spcBef>
                          <a:spcPts val="0"/>
                        </a:spcBef>
                        <a:buNone/>
                      </a:pPr>
                      <a:r>
                        <a:rPr lang="en-US"/>
                        <a:t>3.3</a:t>
                      </a:r>
                    </a:p>
                  </a:txBody>
                  <a:tcPr marT="91425" marB="91425" marR="91425" marL="91425"/>
                </a:tc>
                <a:tc>
                  <a:txBody>
                    <a:bodyPr>
                      <a:noAutofit/>
                    </a:bodyPr>
                    <a:lstStyle/>
                    <a:p>
                      <a:pPr lvl="0" algn="ctr">
                        <a:spcBef>
                          <a:spcPts val="0"/>
                        </a:spcBef>
                        <a:buNone/>
                      </a:pPr>
                      <a:r>
                        <a:rPr lang="en-US"/>
                        <a:t>5.6</a:t>
                      </a:r>
                    </a:p>
                  </a:txBody>
                  <a:tcPr marT="91425" marB="91425" marR="91425" marL="91425"/>
                </a:tc>
              </a:tr>
              <a:tr h="381000">
                <a:tc>
                  <a:txBody>
                    <a:bodyPr>
                      <a:noAutofit/>
                    </a:bodyPr>
                    <a:lstStyle/>
                    <a:p>
                      <a:pPr lvl="0" algn="ctr">
                        <a:spcBef>
                          <a:spcPts val="0"/>
                        </a:spcBef>
                        <a:buNone/>
                      </a:pPr>
                      <a:r>
                        <a:rPr lang="en-US"/>
                        <a:t>Size (m^3)</a:t>
                      </a:r>
                    </a:p>
                  </a:txBody>
                  <a:tcPr marT="91425" marB="91425" marR="91425" marL="91425"/>
                </a:tc>
                <a:tc>
                  <a:txBody>
                    <a:bodyPr>
                      <a:noAutofit/>
                    </a:bodyPr>
                    <a:lstStyle/>
                    <a:p>
                      <a:pPr lvl="0" algn="ctr">
                        <a:spcBef>
                          <a:spcPts val="0"/>
                        </a:spcBef>
                        <a:buNone/>
                      </a:pPr>
                      <a:r>
                        <a:rPr lang="en-US"/>
                        <a:t>200</a:t>
                      </a:r>
                    </a:p>
                  </a:txBody>
                  <a:tcPr marT="91425" marB="91425" marR="91425" marL="91425"/>
                </a:tc>
                <a:tc>
                  <a:txBody>
                    <a:bodyPr>
                      <a:noAutofit/>
                    </a:bodyPr>
                    <a:lstStyle/>
                    <a:p>
                      <a:pPr lvl="0" algn="ctr">
                        <a:spcBef>
                          <a:spcPts val="0"/>
                        </a:spcBef>
                        <a:buNone/>
                      </a:pPr>
                      <a:r>
                        <a:rPr lang="en-US"/>
                        <a:t>100</a:t>
                      </a:r>
                    </a:p>
                  </a:txBody>
                  <a:tcPr marT="91425" marB="91425" marR="91425" marL="91425"/>
                </a:tc>
                <a:tc>
                  <a:txBody>
                    <a:bodyPr>
                      <a:noAutofit/>
                    </a:bodyPr>
                    <a:lstStyle/>
                    <a:p>
                      <a:pPr lvl="0" algn="ctr">
                        <a:spcBef>
                          <a:spcPts val="0"/>
                        </a:spcBef>
                        <a:buNone/>
                      </a:pPr>
                      <a:r>
                        <a:rPr lang="en-US"/>
                        <a:t>300</a:t>
                      </a: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Water Tank: Design </a:t>
            </a:r>
          </a:p>
        </p:txBody>
      </p:sp>
      <p:sp>
        <p:nvSpPr>
          <p:cNvPr id="195" name="Shape 195"/>
          <p:cNvSpPr txBox="1"/>
          <p:nvPr>
            <p:ph idx="1" type="body"/>
          </p:nvPr>
        </p:nvSpPr>
        <p:spPr>
          <a:xfrm>
            <a:off x="1410025" y="1565999"/>
            <a:ext cx="9372000" cy="4750200"/>
          </a:xfrm>
          <a:prstGeom prst="rect">
            <a:avLst/>
          </a:prstGeom>
        </p:spPr>
        <p:txBody>
          <a:bodyPr anchorCtr="0" anchor="t" bIns="91425" lIns="91425" rIns="91425" tIns="91425">
            <a:noAutofit/>
          </a:bodyPr>
          <a:lstStyle/>
          <a:p>
            <a:pPr indent="0" lvl="0" marL="0" rtl="0">
              <a:spcBef>
                <a:spcPts val="0"/>
              </a:spcBef>
              <a:buNone/>
            </a:pPr>
            <a:r>
              <a:rPr lang="en-US"/>
              <a:t>Design for meeting the demand of drinking water,</a:t>
            </a:r>
          </a:p>
          <a:p>
            <a:pPr indent="-228600" lvl="0" marL="457200" rtl="0">
              <a:spcBef>
                <a:spcPts val="0"/>
              </a:spcBef>
            </a:pPr>
            <a:r>
              <a:rPr lang="en-US"/>
              <a:t>assume sleep 8 hours, 16 hour need to drink</a:t>
            </a:r>
          </a:p>
          <a:p>
            <a:pPr indent="-228600" lvl="0" marL="457200" rtl="0">
              <a:spcBef>
                <a:spcPts val="0"/>
              </a:spcBef>
            </a:pPr>
            <a:r>
              <a:rPr lang="en-US"/>
              <a:t>0.125l/h = 0.00007 m^3/s </a:t>
            </a:r>
          </a:p>
          <a:p>
            <a:pPr indent="-228600" lvl="0" marL="457200" rtl="0">
              <a:spcBef>
                <a:spcPts val="0"/>
              </a:spcBef>
            </a:pPr>
            <a:r>
              <a:rPr lang="en-US"/>
              <a:t>design flow out rate 0.0001 m^3/s = 0.00000151 m/s</a:t>
            </a:r>
          </a:p>
          <a:p>
            <a:pPr indent="0" lvl="0" marL="0" rtl="0">
              <a:spcBef>
                <a:spcPts val="0"/>
              </a:spcBef>
              <a:buNone/>
            </a:pPr>
            <a:r>
              <a:rPr lang="en-US"/>
              <a:t>Provide at least this value of water</a:t>
            </a:r>
          </a:p>
          <a:p>
            <a:pPr indent="-228600" lvl="0" marL="457200" rtl="0">
              <a:spcBef>
                <a:spcPts val="0"/>
              </a:spcBef>
            </a:pPr>
            <a:r>
              <a:rPr lang="en-US"/>
              <a:t>flow in rate Q = 0.001 m^3/s  = 0.00001505 m/s (Q/A)</a:t>
            </a:r>
          </a:p>
          <a:p>
            <a:pPr indent="-228600" lvl="0" marL="457200" rtl="0">
              <a:spcBef>
                <a:spcPts val="0"/>
              </a:spcBef>
            </a:pPr>
            <a:r>
              <a:rPr lang="en-US"/>
              <a:t>(explained by pump group) </a:t>
            </a:r>
          </a:p>
          <a:p>
            <a:pPr indent="3067050" lvl="0" marL="0" rtl="0">
              <a:lnSpc>
                <a:spcPct val="115000"/>
              </a:lnSpc>
              <a:spcBef>
                <a:spcPts val="0"/>
              </a:spcBef>
              <a:buClr>
                <a:schemeClr val="dk2"/>
              </a:buClr>
              <a:buSzPct val="50000"/>
              <a:buFont typeface="Arial"/>
              <a:buNone/>
            </a:pPr>
            <a:r>
              <a:rPr lang="en-US">
                <a:solidFill>
                  <a:srgbClr val="4D3E2F"/>
                </a:solidFill>
              </a:rPr>
              <a:t>			</a:t>
            </a:r>
          </a:p>
          <a:p>
            <a:pPr indent="3067050" lvl="0" marL="0" rtl="0">
              <a:lnSpc>
                <a:spcPct val="115000"/>
              </a:lnSpc>
              <a:spcBef>
                <a:spcPts val="0"/>
              </a:spcBef>
              <a:buClr>
                <a:schemeClr val="dk2"/>
              </a:buClr>
              <a:buSzPct val="50000"/>
              <a:buFont typeface="Arial"/>
              <a:buNone/>
            </a:pPr>
            <a:r>
              <a:rPr lang="en-US">
                <a:solidFill>
                  <a:srgbClr val="4D3E2F"/>
                </a:solidFill>
              </a:rPr>
              <a:t>				</a:t>
            </a:r>
          </a:p>
          <a:p>
            <a:pPr indent="3067050" lvl="0" marL="0" rtl="0">
              <a:lnSpc>
                <a:spcPct val="115000"/>
              </a:lnSpc>
              <a:spcBef>
                <a:spcPts val="0"/>
              </a:spcBef>
              <a:buClr>
                <a:schemeClr val="dk2"/>
              </a:buClr>
              <a:buSzPct val="50000"/>
              <a:buFont typeface="Arial"/>
              <a:buNone/>
            </a:pPr>
            <a:r>
              <a:rPr lang="en-US">
                <a:solidFill>
                  <a:srgbClr val="4D3E2F"/>
                </a:solidFill>
              </a:rPr>
              <a:t>					</a:t>
            </a:r>
          </a:p>
          <a:p>
            <a:pPr indent="3067050" lvl="0" marL="0" rtl="0">
              <a:lnSpc>
                <a:spcPct val="115000"/>
              </a:lnSpc>
              <a:spcBef>
                <a:spcPts val="0"/>
              </a:spcBef>
              <a:buClr>
                <a:schemeClr val="dk2"/>
              </a:buClr>
              <a:buSzPct val="50000"/>
              <a:buFont typeface="Arial"/>
              <a:buNone/>
            </a:pPr>
            <a:r>
              <a:rPr lang="en-US">
                <a:solidFill>
                  <a:srgbClr val="4D3E2F"/>
                </a:solidFill>
              </a:rPr>
              <a:t>			</a:t>
            </a:r>
          </a:p>
          <a:p>
            <a:pPr indent="3067050" lvl="0" marL="0" rtl="0">
              <a:lnSpc>
                <a:spcPct val="115000"/>
              </a:lnSpc>
              <a:spcBef>
                <a:spcPts val="0"/>
              </a:spcBef>
              <a:buClr>
                <a:schemeClr val="dk2"/>
              </a:buClr>
              <a:buSzPct val="50000"/>
              <a:buFont typeface="Arial"/>
              <a:buNone/>
            </a:pPr>
            <a:r>
              <a:rPr lang="en-US">
                <a:solidFill>
                  <a:srgbClr val="4D3E2F"/>
                </a:solidFill>
              </a:rPr>
              <a:t>		</a:t>
            </a:r>
          </a:p>
          <a:p>
            <a:pPr lvl="0">
              <a:spcBef>
                <a:spcPts val="0"/>
              </a:spcBef>
              <a:buNone/>
            </a:pPr>
            <a:r>
              <a:t/>
            </a:r>
            <a:endParaRPr/>
          </a:p>
        </p:txBody>
      </p:sp>
      <p:sp>
        <p:nvSpPr>
          <p:cNvPr id="196" name="Shape 196"/>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1410025" y="276087"/>
            <a:ext cx="9372000" cy="1183500"/>
          </a:xfrm>
          <a:prstGeom prst="rect">
            <a:avLst/>
          </a:prstGeom>
        </p:spPr>
        <p:txBody>
          <a:bodyPr anchorCtr="0" anchor="b" bIns="91425" lIns="91425" rIns="91425" tIns="91425">
            <a:noAutofit/>
          </a:bodyPr>
          <a:lstStyle/>
          <a:p>
            <a:pPr lvl="0" rtl="0">
              <a:spcBef>
                <a:spcPts val="0"/>
              </a:spcBef>
              <a:buNone/>
            </a:pPr>
            <a:r>
              <a:rPr lang="en-US"/>
              <a:t>Water Tank: Design</a:t>
            </a:r>
          </a:p>
        </p:txBody>
      </p:sp>
      <p:sp>
        <p:nvSpPr>
          <p:cNvPr id="203" name="Shape 203"/>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rPr lang="en-US"/>
              <a:t>sensor location:</a:t>
            </a:r>
          </a:p>
          <a:p>
            <a:pPr lvl="0" rtl="0">
              <a:spcBef>
                <a:spcPts val="0"/>
              </a:spcBef>
              <a:buNone/>
            </a:pPr>
            <a:r>
              <a:rPr lang="en-US"/>
              <a:t>(As we do not know the time taken by the other processes:) </a:t>
            </a:r>
          </a:p>
          <a:p>
            <a:pPr lvl="0" rtl="0">
              <a:spcBef>
                <a:spcPts val="0"/>
              </a:spcBef>
              <a:buNone/>
            </a:pPr>
            <a:r>
              <a:rPr lang="en-US"/>
              <a:t>due to hysteresis, we put higher sensor at 0.3 to the top</a:t>
            </a:r>
          </a:p>
        </p:txBody>
      </p:sp>
      <p:sp>
        <p:nvSpPr>
          <p:cNvPr id="204" name="Shape 204"/>
          <p:cNvSpPr txBox="1"/>
          <p:nvPr>
            <p:ph idx="12" type="sldNum"/>
          </p:nvPr>
        </p:nvSpPr>
        <p:spPr>
          <a:xfrm>
            <a:off x="0" y="6629400"/>
            <a:ext cx="410400" cy="228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205" name="Shape 205"/>
          <p:cNvSpPr/>
          <p:nvPr/>
        </p:nvSpPr>
        <p:spPr>
          <a:xfrm>
            <a:off x="2353925" y="3491875"/>
            <a:ext cx="2809200" cy="2040000"/>
          </a:xfrm>
          <a:prstGeom prst="rect">
            <a:avLst/>
          </a:prstGeom>
          <a:solidFill>
            <a:srgbClr val="FFFFFF"/>
          </a:solidFill>
          <a:ln cap="flat" cmpd="sng" w="381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6" name="Shape 206"/>
          <p:cNvCxnSpPr/>
          <p:nvPr/>
        </p:nvCxnSpPr>
        <p:spPr>
          <a:xfrm>
            <a:off x="2369675" y="3789875"/>
            <a:ext cx="2780100" cy="8700"/>
          </a:xfrm>
          <a:prstGeom prst="straightConnector1">
            <a:avLst/>
          </a:prstGeom>
          <a:noFill/>
          <a:ln cap="flat" cmpd="sng" w="38100">
            <a:solidFill>
              <a:srgbClr val="4A86E8"/>
            </a:solidFill>
            <a:prstDash val="solid"/>
            <a:round/>
            <a:headEnd len="lg" w="lg" type="none"/>
            <a:tailEnd len="lg" w="lg" type="none"/>
          </a:ln>
        </p:spPr>
      </p:cxnSp>
      <p:cxnSp>
        <p:nvCxnSpPr>
          <p:cNvPr id="207" name="Shape 207"/>
          <p:cNvCxnSpPr/>
          <p:nvPr/>
        </p:nvCxnSpPr>
        <p:spPr>
          <a:xfrm flipH="1" rot="10800000">
            <a:off x="2345475" y="4943525"/>
            <a:ext cx="2817600" cy="2400"/>
          </a:xfrm>
          <a:prstGeom prst="straightConnector1">
            <a:avLst/>
          </a:prstGeom>
          <a:noFill/>
          <a:ln cap="flat" cmpd="sng" w="38100">
            <a:solidFill>
              <a:srgbClr val="4A86E8"/>
            </a:solidFill>
            <a:prstDash val="solid"/>
            <a:round/>
            <a:headEnd len="lg" w="lg" type="none"/>
            <a:tailEnd len="lg" w="lg" type="none"/>
          </a:ln>
        </p:spPr>
      </p:cxnSp>
      <p:sp>
        <p:nvSpPr>
          <p:cNvPr id="208" name="Shape 208"/>
          <p:cNvSpPr txBox="1"/>
          <p:nvPr/>
        </p:nvSpPr>
        <p:spPr>
          <a:xfrm>
            <a:off x="1774650" y="3405475"/>
            <a:ext cx="816000" cy="675000"/>
          </a:xfrm>
          <a:prstGeom prst="rect">
            <a:avLst/>
          </a:prstGeom>
          <a:noFill/>
          <a:ln>
            <a:noFill/>
          </a:ln>
        </p:spPr>
        <p:txBody>
          <a:bodyPr anchorCtr="0" anchor="t" bIns="91425" lIns="91425" rIns="91425" tIns="91425">
            <a:noAutofit/>
          </a:bodyPr>
          <a:lstStyle/>
          <a:p>
            <a:pPr lvl="0" rtl="0">
              <a:spcBef>
                <a:spcPts val="0"/>
              </a:spcBef>
              <a:buNone/>
            </a:pPr>
            <a:r>
              <a:rPr lang="en-US" sz="1800"/>
              <a:t>0.3</a:t>
            </a:r>
          </a:p>
        </p:txBody>
      </p:sp>
      <p:sp>
        <p:nvSpPr>
          <p:cNvPr id="209" name="Shape 209"/>
          <p:cNvSpPr txBox="1"/>
          <p:nvPr/>
        </p:nvSpPr>
        <p:spPr>
          <a:xfrm>
            <a:off x="1774650" y="4127487"/>
            <a:ext cx="410400" cy="580500"/>
          </a:xfrm>
          <a:prstGeom prst="rect">
            <a:avLst/>
          </a:prstGeom>
          <a:noFill/>
          <a:ln>
            <a:noFill/>
          </a:ln>
        </p:spPr>
        <p:txBody>
          <a:bodyPr anchorCtr="0" anchor="t" bIns="91425" lIns="91425" rIns="91425" tIns="91425">
            <a:noAutofit/>
          </a:bodyPr>
          <a:lstStyle/>
          <a:p>
            <a:pPr lvl="0" rtl="0">
              <a:spcBef>
                <a:spcPts val="0"/>
              </a:spcBef>
              <a:buNone/>
            </a:pPr>
            <a:r>
              <a:rPr lang="en-US" sz="1800"/>
              <a:t>2</a:t>
            </a:r>
          </a:p>
        </p:txBody>
      </p:sp>
      <p:sp>
        <p:nvSpPr>
          <p:cNvPr id="210" name="Shape 210"/>
          <p:cNvSpPr txBox="1"/>
          <p:nvPr/>
        </p:nvSpPr>
        <p:spPr>
          <a:xfrm>
            <a:off x="1689600" y="5068975"/>
            <a:ext cx="580500" cy="376800"/>
          </a:xfrm>
          <a:prstGeom prst="rect">
            <a:avLst/>
          </a:prstGeom>
          <a:noFill/>
          <a:ln>
            <a:noFill/>
          </a:ln>
        </p:spPr>
        <p:txBody>
          <a:bodyPr anchorCtr="0" anchor="t" bIns="91425" lIns="91425" rIns="91425" tIns="91425">
            <a:noAutofit/>
          </a:bodyPr>
          <a:lstStyle/>
          <a:p>
            <a:pPr lvl="0" rtl="0">
              <a:spcBef>
                <a:spcPts val="0"/>
              </a:spcBef>
              <a:buNone/>
            </a:pPr>
            <a:r>
              <a:rPr lang="en-US" sz="1800"/>
              <a:t>0.7</a:t>
            </a:r>
          </a:p>
        </p:txBody>
      </p:sp>
      <p:sp>
        <p:nvSpPr>
          <p:cNvPr id="211" name="Shape 211"/>
          <p:cNvSpPr txBox="1"/>
          <p:nvPr/>
        </p:nvSpPr>
        <p:spPr>
          <a:xfrm>
            <a:off x="6136125" y="3405475"/>
            <a:ext cx="4795200" cy="2212800"/>
          </a:xfrm>
          <a:prstGeom prst="rect">
            <a:avLst/>
          </a:prstGeom>
          <a:noFill/>
          <a:ln>
            <a:noFill/>
          </a:ln>
        </p:spPr>
        <p:txBody>
          <a:bodyPr anchorCtr="0" anchor="t" bIns="91425" lIns="91425" rIns="91425" tIns="91425">
            <a:noAutofit/>
          </a:bodyPr>
          <a:lstStyle/>
          <a:p>
            <a:pPr lvl="0" rtl="0">
              <a:spcBef>
                <a:spcPts val="0"/>
              </a:spcBef>
              <a:buNone/>
            </a:pPr>
            <a:r>
              <a:rPr lang="en-US" sz="1800"/>
              <a:t>Design H(high sensor) - H(low sensor) = 2 m</a:t>
            </a:r>
          </a:p>
          <a:p>
            <a:pPr lvl="0" rtl="0">
              <a:spcBef>
                <a:spcPts val="0"/>
              </a:spcBef>
              <a:buNone/>
            </a:pPr>
            <a:r>
              <a:t/>
            </a:r>
            <a:endParaRPr sz="1800"/>
          </a:p>
          <a:p>
            <a:pPr lvl="0" rtl="0">
              <a:spcBef>
                <a:spcPts val="0"/>
              </a:spcBef>
              <a:buNone/>
            </a:pPr>
            <a:r>
              <a:rPr lang="en-US" sz="1800"/>
              <a:t>Then:</a:t>
            </a:r>
          </a:p>
          <a:p>
            <a:pPr indent="-342900" lvl="0" marL="457200" rtl="0">
              <a:spcBef>
                <a:spcPts val="0"/>
              </a:spcBef>
              <a:buSzPct val="100000"/>
              <a:buChar char="●"/>
            </a:pPr>
            <a:r>
              <a:rPr lang="en-US" sz="1800"/>
              <a:t>t(only out) = 15.3 days</a:t>
            </a:r>
          </a:p>
          <a:p>
            <a:pPr indent="-342900" lvl="0" marL="457200" rtl="0">
              <a:spcBef>
                <a:spcPts val="0"/>
              </a:spcBef>
              <a:buSzPct val="100000"/>
              <a:buChar char="●"/>
            </a:pPr>
            <a:r>
              <a:rPr lang="en-US" sz="1800"/>
              <a:t>t(in and out) = 1.7 days</a:t>
            </a:r>
          </a:p>
        </p:txBody>
      </p:sp>
      <p:sp>
        <p:nvSpPr>
          <p:cNvPr id="212" name="Shape 212"/>
          <p:cNvSpPr txBox="1"/>
          <p:nvPr/>
        </p:nvSpPr>
        <p:spPr>
          <a:xfrm>
            <a:off x="4001800" y="3798575"/>
            <a:ext cx="1004400" cy="228600"/>
          </a:xfrm>
          <a:prstGeom prst="rect">
            <a:avLst/>
          </a:prstGeom>
          <a:noFill/>
          <a:ln>
            <a:noFill/>
          </a:ln>
        </p:spPr>
        <p:txBody>
          <a:bodyPr anchorCtr="0" anchor="t" bIns="91425" lIns="91425" rIns="91425" tIns="91425">
            <a:noAutofit/>
          </a:bodyPr>
          <a:lstStyle/>
          <a:p>
            <a:pPr lvl="0">
              <a:spcBef>
                <a:spcPts val="0"/>
              </a:spcBef>
              <a:buNone/>
            </a:pPr>
            <a:r>
              <a:rPr lang="en-US">
                <a:solidFill>
                  <a:srgbClr val="FF0000"/>
                </a:solidFill>
              </a:rPr>
              <a:t>HIGHER</a:t>
            </a:r>
          </a:p>
        </p:txBody>
      </p:sp>
      <p:sp>
        <p:nvSpPr>
          <p:cNvPr id="213" name="Shape 213"/>
          <p:cNvSpPr txBox="1"/>
          <p:nvPr/>
        </p:nvSpPr>
        <p:spPr>
          <a:xfrm>
            <a:off x="4095950" y="4943525"/>
            <a:ext cx="988500" cy="228600"/>
          </a:xfrm>
          <a:prstGeom prst="rect">
            <a:avLst/>
          </a:prstGeom>
          <a:noFill/>
          <a:ln>
            <a:noFill/>
          </a:ln>
        </p:spPr>
        <p:txBody>
          <a:bodyPr anchorCtr="0" anchor="t" bIns="91425" lIns="91425" rIns="91425" tIns="91425">
            <a:noAutofit/>
          </a:bodyPr>
          <a:lstStyle/>
          <a:p>
            <a:pPr lvl="0">
              <a:spcBef>
                <a:spcPts val="0"/>
              </a:spcBef>
              <a:buNone/>
            </a:pPr>
            <a:r>
              <a:rPr lang="en-US">
                <a:solidFill>
                  <a:srgbClr val="FF0000"/>
                </a:solidFill>
              </a:rPr>
              <a:t>LOWER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b="0" l="0" r="0" t="0"/>
          <a:stretch/>
        </p:blipFill>
        <p:spPr>
          <a:xfrm>
            <a:off x="6568474" y="4734650"/>
            <a:ext cx="4872846" cy="728550"/>
          </a:xfrm>
          <a:prstGeom prst="rect">
            <a:avLst/>
          </a:prstGeom>
          <a:noFill/>
          <a:ln>
            <a:noFill/>
          </a:ln>
        </p:spPr>
      </p:pic>
      <p:sp>
        <p:nvSpPr>
          <p:cNvPr id="220" name="Shape 220"/>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Water Tank: Design </a:t>
            </a:r>
          </a:p>
        </p:txBody>
      </p:sp>
      <p:sp>
        <p:nvSpPr>
          <p:cNvPr id="221" name="Shape 221"/>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rPr lang="en-US"/>
              <a:t>Calculating orifice size from desired outflow rate:</a:t>
            </a:r>
          </a:p>
          <a:p>
            <a:pPr indent="0" lvl="0" marL="0" rtl="0">
              <a:spcBef>
                <a:spcPts val="0"/>
              </a:spcBef>
              <a:buNone/>
            </a:pPr>
            <a:r>
              <a:rPr lang="en-US"/>
              <a:t>	Since:</a:t>
            </a:r>
          </a:p>
          <a:p>
            <a:pPr indent="457200" lvl="0" marL="0" rtl="0">
              <a:spcBef>
                <a:spcPts val="0"/>
              </a:spcBef>
              <a:buNone/>
            </a:pPr>
            <a:r>
              <a:rPr lang="en-US" sz="2000"/>
              <a:t>Using model for the height of fluid in the tank at time t:</a:t>
            </a:r>
          </a:p>
          <a:p>
            <a:pPr indent="457200" lvl="0" marL="0" rtl="0">
              <a:spcBef>
                <a:spcPts val="0"/>
              </a:spcBef>
              <a:buNone/>
            </a:pPr>
            <a:r>
              <a:t/>
            </a:r>
            <a:endParaRPr/>
          </a:p>
          <a:p>
            <a:pPr indent="0" lvl="0" marL="0" rtl="0">
              <a:spcBef>
                <a:spcPts val="0"/>
              </a:spcBef>
              <a:buNone/>
            </a:pPr>
            <a:r>
              <a:rPr lang="en-US"/>
              <a:t>	</a:t>
            </a:r>
            <a:r>
              <a:rPr lang="en-US" sz="2000"/>
              <a:t>Rearranging for t gives:</a:t>
            </a:r>
          </a:p>
          <a:p>
            <a:pPr indent="0" lvl="0" marL="0" rtl="0">
              <a:spcBef>
                <a:spcPts val="0"/>
              </a:spcBef>
              <a:buNone/>
            </a:pPr>
            <a:r>
              <a:t/>
            </a:r>
            <a:endParaRPr/>
          </a:p>
          <a:p>
            <a:pPr indent="457200" lvl="0" marL="0" rtl="0">
              <a:spcBef>
                <a:spcPts val="0"/>
              </a:spcBef>
              <a:buNone/>
            </a:pPr>
            <a:r>
              <a:rPr lang="en-US" sz="2000"/>
              <a:t>Substituting t = QV, rearranging and solving:</a:t>
            </a:r>
          </a:p>
          <a:p>
            <a:pPr indent="387350" lvl="0" marL="0" rtl="0">
              <a:spcBef>
                <a:spcPts val="0"/>
              </a:spcBef>
              <a:buClr>
                <a:schemeClr val="dk2"/>
              </a:buClr>
              <a:buSzPct val="50000"/>
              <a:buFont typeface="Arial"/>
              <a:buNone/>
            </a:pPr>
            <a:r>
              <a:t/>
            </a:r>
            <a:endParaRPr/>
          </a:p>
          <a:p>
            <a:pPr indent="457200" lvl="0" marL="0" rtl="0">
              <a:spcBef>
                <a:spcPts val="0"/>
              </a:spcBef>
              <a:buNone/>
            </a:pPr>
            <a:r>
              <a:rPr lang="en-US"/>
              <a:t>Solving for radius gives orifice radius of</a:t>
            </a:r>
            <a:r>
              <a:rPr lang="en-US"/>
              <a:t> 0.27 cm </a:t>
            </a:r>
          </a:p>
          <a:p>
            <a:pPr indent="0" lvl="0" marL="0">
              <a:spcBef>
                <a:spcPts val="0"/>
              </a:spcBef>
              <a:buNone/>
            </a:pPr>
            <a:r>
              <a:t/>
            </a:r>
            <a:endParaRPr/>
          </a:p>
        </p:txBody>
      </p:sp>
      <p:sp>
        <p:nvSpPr>
          <p:cNvPr id="222" name="Shape 222"/>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223" name="Shape 223"/>
          <p:cNvPicPr preferRelativeResize="0"/>
          <p:nvPr/>
        </p:nvPicPr>
        <p:blipFill>
          <a:blip r:embed="rId4">
            <a:alphaModFix/>
          </a:blip>
          <a:stretch>
            <a:fillRect/>
          </a:stretch>
        </p:blipFill>
        <p:spPr>
          <a:xfrm>
            <a:off x="2747050" y="2184647"/>
            <a:ext cx="2363825" cy="567699"/>
          </a:xfrm>
          <a:prstGeom prst="rect">
            <a:avLst/>
          </a:prstGeom>
          <a:noFill/>
          <a:ln>
            <a:noFill/>
          </a:ln>
        </p:spPr>
      </p:pic>
      <p:pic>
        <p:nvPicPr>
          <p:cNvPr id="224" name="Shape 224"/>
          <p:cNvPicPr preferRelativeResize="0"/>
          <p:nvPr/>
        </p:nvPicPr>
        <p:blipFill>
          <a:blip r:embed="rId5">
            <a:alphaModFix/>
          </a:blip>
          <a:stretch>
            <a:fillRect/>
          </a:stretch>
        </p:blipFill>
        <p:spPr>
          <a:xfrm>
            <a:off x="2978049" y="3096699"/>
            <a:ext cx="3416318" cy="567700"/>
          </a:xfrm>
          <a:prstGeom prst="rect">
            <a:avLst/>
          </a:prstGeom>
          <a:noFill/>
          <a:ln>
            <a:noFill/>
          </a:ln>
        </p:spPr>
      </p:pic>
      <p:pic>
        <p:nvPicPr>
          <p:cNvPr id="225" name="Shape 225"/>
          <p:cNvPicPr preferRelativeResize="0"/>
          <p:nvPr/>
        </p:nvPicPr>
        <p:blipFill>
          <a:blip r:embed="rId6">
            <a:alphaModFix/>
          </a:blip>
          <a:stretch>
            <a:fillRect/>
          </a:stretch>
        </p:blipFill>
        <p:spPr>
          <a:xfrm>
            <a:off x="4739373" y="3782700"/>
            <a:ext cx="2962075" cy="72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Water Tank: Model Tank operation</a:t>
            </a:r>
          </a:p>
        </p:txBody>
      </p:sp>
      <p:sp>
        <p:nvSpPr>
          <p:cNvPr id="232" name="Shape 232"/>
          <p:cNvSpPr txBox="1"/>
          <p:nvPr>
            <p:ph idx="1" type="body"/>
          </p:nvPr>
        </p:nvSpPr>
        <p:spPr>
          <a:xfrm>
            <a:off x="1410025" y="5334000"/>
            <a:ext cx="4008000" cy="1183500"/>
          </a:xfrm>
          <a:prstGeom prst="rect">
            <a:avLst/>
          </a:prstGeom>
        </p:spPr>
        <p:txBody>
          <a:bodyPr anchorCtr="0" anchor="t" bIns="91425" lIns="91425" rIns="91425" tIns="91425">
            <a:noAutofit/>
          </a:bodyPr>
          <a:lstStyle/>
          <a:p>
            <a:pPr indent="0" lvl="0" marL="139700">
              <a:spcBef>
                <a:spcPts val="0"/>
              </a:spcBef>
              <a:buNone/>
            </a:pPr>
            <a:r>
              <a:rPr lang="en-US"/>
              <a:t>flow out with pump in</a:t>
            </a:r>
          </a:p>
          <a:p>
            <a:pPr indent="-69850" lvl="0" marL="0" rtl="0">
              <a:lnSpc>
                <a:spcPct val="100000"/>
              </a:lnSpc>
              <a:spcBef>
                <a:spcPts val="0"/>
              </a:spcBef>
              <a:buClr>
                <a:schemeClr val="dk2"/>
              </a:buClr>
              <a:buSzPct val="50000"/>
              <a:buFont typeface="Arial"/>
              <a:buNone/>
            </a:pPr>
            <a:r>
              <a:rPr lang="en-US">
                <a:solidFill>
                  <a:srgbClr val="434343"/>
                </a:solidFill>
              </a:rPr>
              <a:t>  dhdt = Q/A - (a0/A)*sqrt(2*g*h)</a:t>
            </a:r>
          </a:p>
          <a:p>
            <a:pPr indent="0" lvl="0" marL="139700">
              <a:spcBef>
                <a:spcPts val="0"/>
              </a:spcBef>
              <a:buNone/>
            </a:pPr>
            <a:r>
              <a:t/>
            </a:r>
            <a:endParaRPr/>
          </a:p>
        </p:txBody>
      </p:sp>
      <p:sp>
        <p:nvSpPr>
          <p:cNvPr id="233" name="Shape 233"/>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shot.png" id="234" name="Shape 234"/>
          <p:cNvPicPr preferRelativeResize="0"/>
          <p:nvPr/>
        </p:nvPicPr>
        <p:blipFill>
          <a:blip r:embed="rId3">
            <a:alphaModFix/>
          </a:blip>
          <a:stretch>
            <a:fillRect/>
          </a:stretch>
        </p:blipFill>
        <p:spPr>
          <a:xfrm>
            <a:off x="1381154" y="1524000"/>
            <a:ext cx="4819919" cy="3832950"/>
          </a:xfrm>
          <a:prstGeom prst="rect">
            <a:avLst/>
          </a:prstGeom>
          <a:noFill/>
          <a:ln>
            <a:noFill/>
          </a:ln>
        </p:spPr>
      </p:pic>
      <p:sp>
        <p:nvSpPr>
          <p:cNvPr id="235" name="Shape 235"/>
          <p:cNvSpPr txBox="1"/>
          <p:nvPr/>
        </p:nvSpPr>
        <p:spPr>
          <a:xfrm>
            <a:off x="2937125" y="2751750"/>
            <a:ext cx="8212500" cy="9582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screenshot.png" id="236" name="Shape 236"/>
          <p:cNvPicPr preferRelativeResize="0"/>
          <p:nvPr/>
        </p:nvPicPr>
        <p:blipFill>
          <a:blip r:embed="rId4">
            <a:alphaModFix/>
          </a:blip>
          <a:stretch>
            <a:fillRect/>
          </a:stretch>
        </p:blipFill>
        <p:spPr>
          <a:xfrm>
            <a:off x="6201099" y="1523999"/>
            <a:ext cx="4632286" cy="3832949"/>
          </a:xfrm>
          <a:prstGeom prst="rect">
            <a:avLst/>
          </a:prstGeom>
          <a:noFill/>
          <a:ln>
            <a:noFill/>
          </a:ln>
        </p:spPr>
      </p:pic>
      <p:sp>
        <p:nvSpPr>
          <p:cNvPr id="237" name="Shape 237"/>
          <p:cNvSpPr txBox="1"/>
          <p:nvPr/>
        </p:nvSpPr>
        <p:spPr>
          <a:xfrm>
            <a:off x="6715425" y="5482950"/>
            <a:ext cx="3878100" cy="885600"/>
          </a:xfrm>
          <a:prstGeom prst="rect">
            <a:avLst/>
          </a:prstGeom>
          <a:noFill/>
          <a:ln cap="flat" cmpd="sng" w="1905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US" sz="2200">
                <a:solidFill>
                  <a:srgbClr val="434343"/>
                </a:solidFill>
                <a:latin typeface="Corbel"/>
                <a:ea typeface="Corbel"/>
                <a:cs typeface="Corbel"/>
                <a:sym typeface="Corbel"/>
              </a:rPr>
              <a:t>flow out only</a:t>
            </a:r>
          </a:p>
          <a:p>
            <a:pPr lvl="0">
              <a:spcBef>
                <a:spcPts val="0"/>
              </a:spcBef>
              <a:buNone/>
            </a:pPr>
            <a:r>
              <a:rPr lang="en-US" sz="2200">
                <a:solidFill>
                  <a:srgbClr val="434343"/>
                </a:solidFill>
                <a:latin typeface="Corbel"/>
                <a:ea typeface="Corbel"/>
                <a:cs typeface="Corbel"/>
                <a:sym typeface="Corbel"/>
              </a:rPr>
              <a:t>dhdt = - (a0/A)*sqrt(2*g*h)</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rPr lang="en-US"/>
              <a:t>Pump and </a:t>
            </a:r>
            <a:r>
              <a:rPr lang="en-US"/>
              <a:t>Pipe System</a:t>
            </a:r>
          </a:p>
        </p:txBody>
      </p:sp>
      <p:sp>
        <p:nvSpPr>
          <p:cNvPr id="244" name="Shape 244"/>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rPr lang="en-US"/>
              <a:t>Module 2</a:t>
            </a:r>
          </a:p>
        </p:txBody>
      </p:sp>
      <p:pic>
        <p:nvPicPr>
          <p:cNvPr id="245" name="Shape 245"/>
          <p:cNvPicPr preferRelativeResize="0"/>
          <p:nvPr/>
        </p:nvPicPr>
        <p:blipFill rotWithShape="1">
          <a:blip r:embed="rId3">
            <a:alphaModFix/>
          </a:blip>
          <a:srcRect b="0" l="18223" r="25164" t="0"/>
          <a:stretch/>
        </p:blipFill>
        <p:spPr>
          <a:xfrm>
            <a:off x="8902425" y="2044424"/>
            <a:ext cx="3289574" cy="391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Flow Rate Q: </a:t>
            </a:r>
          </a:p>
          <a:p>
            <a:pPr lvl="0">
              <a:spcBef>
                <a:spcPts val="0"/>
              </a:spcBef>
              <a:buNone/>
            </a:pPr>
            <a:r>
              <a:rPr lang="en-US"/>
              <a:t>description of the experimental procedure </a:t>
            </a:r>
          </a:p>
        </p:txBody>
      </p:sp>
      <p:sp>
        <p:nvSpPr>
          <p:cNvPr id="252" name="Shape 252"/>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253" name="Shape 253"/>
          <p:cNvPicPr preferRelativeResize="0"/>
          <p:nvPr/>
        </p:nvPicPr>
        <p:blipFill>
          <a:blip r:embed="rId3">
            <a:alphaModFix/>
          </a:blip>
          <a:stretch>
            <a:fillRect/>
          </a:stretch>
        </p:blipFill>
        <p:spPr>
          <a:xfrm>
            <a:off x="1410032" y="2275600"/>
            <a:ext cx="3030274" cy="3910999"/>
          </a:xfrm>
          <a:prstGeom prst="rect">
            <a:avLst/>
          </a:prstGeom>
          <a:noFill/>
          <a:ln>
            <a:noFill/>
          </a:ln>
        </p:spPr>
      </p:pic>
      <p:sp>
        <p:nvSpPr>
          <p:cNvPr id="254" name="Shape 254"/>
          <p:cNvSpPr txBox="1"/>
          <p:nvPr/>
        </p:nvSpPr>
        <p:spPr>
          <a:xfrm>
            <a:off x="1410025" y="6130150"/>
            <a:ext cx="1299300" cy="228600"/>
          </a:xfrm>
          <a:prstGeom prst="rect">
            <a:avLst/>
          </a:prstGeom>
          <a:noFill/>
          <a:ln>
            <a:noFill/>
          </a:ln>
        </p:spPr>
        <p:txBody>
          <a:bodyPr anchorCtr="0" anchor="t" bIns="91425" lIns="91425" rIns="91425" tIns="91425">
            <a:noAutofit/>
          </a:bodyPr>
          <a:lstStyle/>
          <a:p>
            <a:pPr lvl="0">
              <a:spcBef>
                <a:spcPts val="0"/>
              </a:spcBef>
              <a:buNone/>
            </a:pPr>
            <a:r>
              <a:rPr b="1" lang="en-US"/>
              <a:t>PUMP 9V/6V</a:t>
            </a:r>
          </a:p>
        </p:txBody>
      </p:sp>
      <p:sp>
        <p:nvSpPr>
          <p:cNvPr id="255" name="Shape 255"/>
          <p:cNvSpPr/>
          <p:nvPr/>
        </p:nvSpPr>
        <p:spPr>
          <a:xfrm>
            <a:off x="2276550" y="2671725"/>
            <a:ext cx="169500" cy="2634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56" name="Shape 256"/>
          <p:cNvCxnSpPr/>
          <p:nvPr/>
        </p:nvCxnSpPr>
        <p:spPr>
          <a:xfrm>
            <a:off x="3010375" y="3960525"/>
            <a:ext cx="9300" cy="272700"/>
          </a:xfrm>
          <a:prstGeom prst="straightConnector1">
            <a:avLst/>
          </a:prstGeom>
          <a:noFill/>
          <a:ln cap="flat" cmpd="sng" w="9525">
            <a:solidFill>
              <a:schemeClr val="dk2"/>
            </a:solidFill>
            <a:prstDash val="solid"/>
            <a:round/>
            <a:headEnd len="lg" w="lg" type="none"/>
            <a:tailEnd len="lg" w="lg" type="none"/>
          </a:ln>
        </p:spPr>
      </p:cxnSp>
      <p:cxnSp>
        <p:nvCxnSpPr>
          <p:cNvPr id="257" name="Shape 257"/>
          <p:cNvCxnSpPr/>
          <p:nvPr/>
        </p:nvCxnSpPr>
        <p:spPr>
          <a:xfrm>
            <a:off x="3104450" y="3960525"/>
            <a:ext cx="9300" cy="282300"/>
          </a:xfrm>
          <a:prstGeom prst="straightConnector1">
            <a:avLst/>
          </a:prstGeom>
          <a:noFill/>
          <a:ln cap="flat" cmpd="sng" w="9525">
            <a:solidFill>
              <a:schemeClr val="dk2"/>
            </a:solidFill>
            <a:prstDash val="solid"/>
            <a:round/>
            <a:headEnd len="lg" w="lg" type="none"/>
            <a:tailEnd len="lg" w="lg" type="none"/>
          </a:ln>
        </p:spPr>
      </p:cxnSp>
      <p:sp>
        <p:nvSpPr>
          <p:cNvPr id="258" name="Shape 258"/>
          <p:cNvSpPr/>
          <p:nvPr/>
        </p:nvSpPr>
        <p:spPr>
          <a:xfrm>
            <a:off x="2856850" y="3969975"/>
            <a:ext cx="410400" cy="263400"/>
          </a:xfrm>
          <a:prstGeom prst="mathMultiply">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59" name="Shape 259"/>
          <p:cNvPicPr preferRelativeResize="0"/>
          <p:nvPr/>
        </p:nvPicPr>
        <p:blipFill>
          <a:blip r:embed="rId4">
            <a:alphaModFix/>
          </a:blip>
          <a:stretch>
            <a:fillRect/>
          </a:stretch>
        </p:blipFill>
        <p:spPr>
          <a:xfrm>
            <a:off x="5025725" y="1977199"/>
            <a:ext cx="6630074" cy="438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1410025" y="276087"/>
            <a:ext cx="9372000" cy="1183500"/>
          </a:xfrm>
          <a:prstGeom prst="rect">
            <a:avLst/>
          </a:prstGeom>
        </p:spPr>
        <p:txBody>
          <a:bodyPr anchorCtr="0" anchor="b" bIns="91425" lIns="91425" rIns="91425" tIns="91425">
            <a:noAutofit/>
          </a:bodyPr>
          <a:lstStyle/>
          <a:p>
            <a:pPr lvl="0" rtl="0">
              <a:spcBef>
                <a:spcPts val="0"/>
              </a:spcBef>
              <a:buNone/>
            </a:pPr>
            <a:r>
              <a:t/>
            </a:r>
            <a:endParaRPr/>
          </a:p>
        </p:txBody>
      </p:sp>
      <p:sp>
        <p:nvSpPr>
          <p:cNvPr id="266" name="Shape 266"/>
          <p:cNvSpPr txBox="1"/>
          <p:nvPr>
            <p:ph idx="12" type="sldNum"/>
          </p:nvPr>
        </p:nvSpPr>
        <p:spPr>
          <a:xfrm>
            <a:off x="0" y="6629400"/>
            <a:ext cx="4104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267" name="Shape 267"/>
          <p:cNvPicPr preferRelativeResize="0"/>
          <p:nvPr/>
        </p:nvPicPr>
        <p:blipFill>
          <a:blip r:embed="rId3">
            <a:alphaModFix/>
          </a:blip>
          <a:stretch>
            <a:fillRect/>
          </a:stretch>
        </p:blipFill>
        <p:spPr>
          <a:xfrm>
            <a:off x="0" y="0"/>
            <a:ext cx="6124224" cy="4604183"/>
          </a:xfrm>
          <a:prstGeom prst="rect">
            <a:avLst/>
          </a:prstGeom>
          <a:noFill/>
          <a:ln>
            <a:noFill/>
          </a:ln>
        </p:spPr>
      </p:pic>
      <p:pic>
        <p:nvPicPr>
          <p:cNvPr id="268" name="Shape 268"/>
          <p:cNvPicPr preferRelativeResize="0"/>
          <p:nvPr/>
        </p:nvPicPr>
        <p:blipFill rotWithShape="1">
          <a:blip r:embed="rId4">
            <a:alphaModFix/>
          </a:blip>
          <a:srcRect b="348" l="0" r="0" t="0"/>
          <a:stretch/>
        </p:blipFill>
        <p:spPr>
          <a:xfrm>
            <a:off x="6067775" y="-14300"/>
            <a:ext cx="6124224" cy="4604174"/>
          </a:xfrm>
          <a:prstGeom prst="rect">
            <a:avLst/>
          </a:prstGeom>
          <a:noFill/>
          <a:ln>
            <a:noFill/>
          </a:ln>
        </p:spPr>
      </p:pic>
      <p:pic>
        <p:nvPicPr>
          <p:cNvPr id="269" name="Shape 269"/>
          <p:cNvPicPr preferRelativeResize="0"/>
          <p:nvPr/>
        </p:nvPicPr>
        <p:blipFill>
          <a:blip r:embed="rId5">
            <a:alphaModFix/>
          </a:blip>
          <a:stretch>
            <a:fillRect/>
          </a:stretch>
        </p:blipFill>
        <p:spPr>
          <a:xfrm>
            <a:off x="611815" y="4778052"/>
            <a:ext cx="4900599" cy="1695900"/>
          </a:xfrm>
          <a:prstGeom prst="rect">
            <a:avLst/>
          </a:prstGeom>
          <a:noFill/>
          <a:ln>
            <a:noFill/>
          </a:ln>
        </p:spPr>
      </p:pic>
      <p:pic>
        <p:nvPicPr>
          <p:cNvPr id="270" name="Shape 270"/>
          <p:cNvPicPr preferRelativeResize="0"/>
          <p:nvPr/>
        </p:nvPicPr>
        <p:blipFill>
          <a:blip r:embed="rId6">
            <a:alphaModFix/>
          </a:blip>
          <a:stretch>
            <a:fillRect/>
          </a:stretch>
        </p:blipFill>
        <p:spPr>
          <a:xfrm>
            <a:off x="6350625" y="4778050"/>
            <a:ext cx="5143375" cy="638575"/>
          </a:xfrm>
          <a:prstGeom prst="rect">
            <a:avLst/>
          </a:prstGeom>
          <a:noFill/>
          <a:ln>
            <a:noFill/>
          </a:ln>
        </p:spPr>
      </p:pic>
      <p:pic>
        <p:nvPicPr>
          <p:cNvPr id="271" name="Shape 271"/>
          <p:cNvPicPr preferRelativeResize="0"/>
          <p:nvPr/>
        </p:nvPicPr>
        <p:blipFill rotWithShape="1">
          <a:blip r:embed="rId7">
            <a:alphaModFix/>
          </a:blip>
          <a:srcRect b="0" l="-35189" r="0" t="0"/>
          <a:stretch/>
        </p:blipFill>
        <p:spPr>
          <a:xfrm>
            <a:off x="3005000" y="5844001"/>
            <a:ext cx="410400" cy="388798"/>
          </a:xfrm>
          <a:prstGeom prst="rect">
            <a:avLst/>
          </a:prstGeom>
          <a:noFill/>
          <a:ln>
            <a:noFill/>
          </a:ln>
        </p:spPr>
      </p:pic>
      <p:pic>
        <p:nvPicPr>
          <p:cNvPr id="272" name="Shape 272"/>
          <p:cNvPicPr preferRelativeResize="0"/>
          <p:nvPr/>
        </p:nvPicPr>
        <p:blipFill>
          <a:blip r:embed="rId8">
            <a:alphaModFix/>
          </a:blip>
          <a:stretch>
            <a:fillRect/>
          </a:stretch>
        </p:blipFill>
        <p:spPr>
          <a:xfrm>
            <a:off x="5258224" y="4902949"/>
            <a:ext cx="664175" cy="388800"/>
          </a:xfrm>
          <a:prstGeom prst="rect">
            <a:avLst/>
          </a:prstGeom>
          <a:noFill/>
          <a:ln>
            <a:noFill/>
          </a:ln>
        </p:spPr>
      </p:pic>
      <p:pic>
        <p:nvPicPr>
          <p:cNvPr id="273" name="Shape 273"/>
          <p:cNvPicPr preferRelativeResize="0"/>
          <p:nvPr/>
        </p:nvPicPr>
        <p:blipFill>
          <a:blip r:embed="rId9">
            <a:alphaModFix/>
          </a:blip>
          <a:stretch>
            <a:fillRect/>
          </a:stretch>
        </p:blipFill>
        <p:spPr>
          <a:xfrm>
            <a:off x="11217998" y="4902942"/>
            <a:ext cx="664174" cy="3887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The Challenge</a:t>
            </a:r>
          </a:p>
        </p:txBody>
      </p:sp>
      <p:sp>
        <p:nvSpPr>
          <p:cNvPr id="101" name="Shape 101"/>
          <p:cNvSpPr txBox="1"/>
          <p:nvPr>
            <p:ph idx="1" type="body"/>
          </p:nvPr>
        </p:nvSpPr>
        <p:spPr>
          <a:xfrm>
            <a:off x="1410025" y="2051399"/>
            <a:ext cx="9372000" cy="2755200"/>
          </a:xfrm>
          <a:prstGeom prst="rect">
            <a:avLst/>
          </a:prstGeom>
        </p:spPr>
        <p:txBody>
          <a:bodyPr anchorCtr="0" anchor="t" bIns="91425" lIns="91425" rIns="91425" tIns="91425">
            <a:noAutofit/>
          </a:bodyPr>
          <a:lstStyle/>
          <a:p>
            <a:pPr indent="0" lvl="0" marL="139700" algn="ctr">
              <a:lnSpc>
                <a:spcPct val="200000"/>
              </a:lnSpc>
              <a:spcBef>
                <a:spcPts val="0"/>
              </a:spcBef>
              <a:buNone/>
            </a:pPr>
            <a:r>
              <a:rPr lang="en-US" sz="3000"/>
              <a:t>To provide a sustainable, simple, and safe drinking water system for a remote </a:t>
            </a:r>
            <a:r>
              <a:rPr lang="en-US" sz="3000"/>
              <a:t>community with a population of </a:t>
            </a:r>
            <a:r>
              <a:rPr lang="en-US" sz="3000"/>
              <a:t>2000 over the course of 10 years.</a:t>
            </a:r>
          </a:p>
          <a:p>
            <a:pPr lvl="0" algn="ctr">
              <a:lnSpc>
                <a:spcPct val="200000"/>
              </a:lnSpc>
              <a:spcBef>
                <a:spcPts val="0"/>
              </a:spcBef>
              <a:buNone/>
            </a:pPr>
            <a:r>
              <a:t/>
            </a:r>
            <a:endParaRPr b="1">
              <a:highlight>
                <a:srgbClr val="FFD966"/>
              </a:highlight>
            </a:endParaRPr>
          </a:p>
        </p:txBody>
      </p:sp>
      <p:sp>
        <p:nvSpPr>
          <p:cNvPr id="102" name="Shape 102"/>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Clr>
                <a:schemeClr val="dk2"/>
              </a:buClr>
              <a:buSzPct val="32352"/>
              <a:buFont typeface="Arial"/>
              <a:buNone/>
            </a:pPr>
            <a:r>
              <a:rPr lang="en-US"/>
              <a:t>Description of the experimental procedure </a:t>
            </a:r>
          </a:p>
        </p:txBody>
      </p:sp>
      <p:sp>
        <p:nvSpPr>
          <p:cNvPr id="280" name="Shape 280"/>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281" name="Shape 281"/>
          <p:cNvPicPr preferRelativeResize="0"/>
          <p:nvPr/>
        </p:nvPicPr>
        <p:blipFill>
          <a:blip r:embed="rId3">
            <a:alphaModFix/>
          </a:blip>
          <a:stretch>
            <a:fillRect/>
          </a:stretch>
        </p:blipFill>
        <p:spPr>
          <a:xfrm>
            <a:off x="1410032" y="2275600"/>
            <a:ext cx="3030274" cy="3910999"/>
          </a:xfrm>
          <a:prstGeom prst="rect">
            <a:avLst/>
          </a:prstGeom>
          <a:noFill/>
          <a:ln>
            <a:noFill/>
          </a:ln>
        </p:spPr>
      </p:pic>
      <p:sp>
        <p:nvSpPr>
          <p:cNvPr id="282" name="Shape 282"/>
          <p:cNvSpPr txBox="1"/>
          <p:nvPr/>
        </p:nvSpPr>
        <p:spPr>
          <a:xfrm>
            <a:off x="1410025" y="6130150"/>
            <a:ext cx="1299300" cy="228600"/>
          </a:xfrm>
          <a:prstGeom prst="rect">
            <a:avLst/>
          </a:prstGeom>
          <a:noFill/>
          <a:ln>
            <a:noFill/>
          </a:ln>
        </p:spPr>
        <p:txBody>
          <a:bodyPr anchorCtr="0" anchor="t" bIns="91425" lIns="91425" rIns="91425" tIns="91425">
            <a:noAutofit/>
          </a:bodyPr>
          <a:lstStyle/>
          <a:p>
            <a:pPr lvl="0" rtl="0">
              <a:spcBef>
                <a:spcPts val="0"/>
              </a:spcBef>
              <a:buNone/>
            </a:pPr>
            <a:r>
              <a:rPr b="1" lang="en-US"/>
              <a:t>PUMP 9V/6V</a:t>
            </a:r>
          </a:p>
        </p:txBody>
      </p:sp>
      <p:sp>
        <p:nvSpPr>
          <p:cNvPr id="283" name="Shape 283"/>
          <p:cNvSpPr/>
          <p:nvPr/>
        </p:nvSpPr>
        <p:spPr>
          <a:xfrm>
            <a:off x="2276550" y="2671725"/>
            <a:ext cx="169500" cy="2634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4" name="Shape 284"/>
          <p:cNvCxnSpPr/>
          <p:nvPr/>
        </p:nvCxnSpPr>
        <p:spPr>
          <a:xfrm>
            <a:off x="3010375" y="3960525"/>
            <a:ext cx="9300" cy="272700"/>
          </a:xfrm>
          <a:prstGeom prst="straightConnector1">
            <a:avLst/>
          </a:prstGeom>
          <a:noFill/>
          <a:ln cap="flat" cmpd="sng" w="9525">
            <a:solidFill>
              <a:schemeClr val="dk2"/>
            </a:solidFill>
            <a:prstDash val="solid"/>
            <a:round/>
            <a:headEnd len="lg" w="lg" type="none"/>
            <a:tailEnd len="lg" w="lg" type="none"/>
          </a:ln>
        </p:spPr>
      </p:cxnSp>
      <p:cxnSp>
        <p:nvCxnSpPr>
          <p:cNvPr id="285" name="Shape 285"/>
          <p:cNvCxnSpPr/>
          <p:nvPr/>
        </p:nvCxnSpPr>
        <p:spPr>
          <a:xfrm>
            <a:off x="3104450" y="3960525"/>
            <a:ext cx="9300" cy="282300"/>
          </a:xfrm>
          <a:prstGeom prst="straightConnector1">
            <a:avLst/>
          </a:prstGeom>
          <a:noFill/>
          <a:ln cap="flat" cmpd="sng" w="9525">
            <a:solidFill>
              <a:schemeClr val="dk2"/>
            </a:solidFill>
            <a:prstDash val="solid"/>
            <a:round/>
            <a:headEnd len="lg" w="lg" type="none"/>
            <a:tailEnd len="lg" w="lg" type="none"/>
          </a:ln>
        </p:spPr>
      </p:cxnSp>
      <p:pic>
        <p:nvPicPr>
          <p:cNvPr id="286" name="Shape 286"/>
          <p:cNvPicPr preferRelativeResize="0"/>
          <p:nvPr/>
        </p:nvPicPr>
        <p:blipFill>
          <a:blip r:embed="rId4">
            <a:alphaModFix/>
          </a:blip>
          <a:stretch>
            <a:fillRect/>
          </a:stretch>
        </p:blipFill>
        <p:spPr>
          <a:xfrm>
            <a:off x="5096300" y="1944800"/>
            <a:ext cx="6943299" cy="4588525"/>
          </a:xfrm>
          <a:prstGeom prst="rect">
            <a:avLst/>
          </a:prstGeom>
          <a:noFill/>
          <a:ln>
            <a:noFill/>
          </a:ln>
        </p:spPr>
      </p:pic>
      <p:sp>
        <p:nvSpPr>
          <p:cNvPr id="287" name="Shape 287"/>
          <p:cNvSpPr/>
          <p:nvPr/>
        </p:nvSpPr>
        <p:spPr>
          <a:xfrm>
            <a:off x="2958150" y="4233225"/>
            <a:ext cx="215100" cy="1332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t/>
            </a:r>
            <a:endParaRPr/>
          </a:p>
        </p:txBody>
      </p:sp>
      <p:sp>
        <p:nvSpPr>
          <p:cNvPr id="294" name="Shape 294"/>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None/>
            </a:pPr>
            <a:fld id="{00000000-1234-1234-1234-123412341234}" type="slidenum">
              <a:rPr lang="en-US"/>
              <a:t>‹#›</a:t>
            </a:fld>
          </a:p>
        </p:txBody>
      </p:sp>
      <p:pic>
        <p:nvPicPr>
          <p:cNvPr id="295" name="Shape 295"/>
          <p:cNvPicPr preferRelativeResize="0"/>
          <p:nvPr/>
        </p:nvPicPr>
        <p:blipFill rotWithShape="1">
          <a:blip r:embed="rId3">
            <a:alphaModFix/>
          </a:blip>
          <a:srcRect b="0" l="0" r="0" t="2780"/>
          <a:stretch/>
        </p:blipFill>
        <p:spPr>
          <a:xfrm>
            <a:off x="0" y="0"/>
            <a:ext cx="6320199" cy="4923325"/>
          </a:xfrm>
          <a:prstGeom prst="rect">
            <a:avLst/>
          </a:prstGeom>
          <a:noFill/>
          <a:ln>
            <a:noFill/>
          </a:ln>
        </p:spPr>
      </p:pic>
      <p:pic>
        <p:nvPicPr>
          <p:cNvPr id="296" name="Shape 296"/>
          <p:cNvPicPr preferRelativeResize="0"/>
          <p:nvPr/>
        </p:nvPicPr>
        <p:blipFill>
          <a:blip r:embed="rId4">
            <a:alphaModFix/>
          </a:blip>
          <a:stretch>
            <a:fillRect/>
          </a:stretch>
        </p:blipFill>
        <p:spPr>
          <a:xfrm>
            <a:off x="6013061" y="0"/>
            <a:ext cx="6320188" cy="4923325"/>
          </a:xfrm>
          <a:prstGeom prst="rect">
            <a:avLst/>
          </a:prstGeom>
          <a:noFill/>
          <a:ln>
            <a:noFill/>
          </a:ln>
        </p:spPr>
      </p:pic>
      <p:pic>
        <p:nvPicPr>
          <p:cNvPr id="297" name="Shape 297"/>
          <p:cNvPicPr preferRelativeResize="0"/>
          <p:nvPr/>
        </p:nvPicPr>
        <p:blipFill>
          <a:blip r:embed="rId5">
            <a:alphaModFix/>
          </a:blip>
          <a:stretch>
            <a:fillRect/>
          </a:stretch>
        </p:blipFill>
        <p:spPr>
          <a:xfrm>
            <a:off x="3674650" y="5116226"/>
            <a:ext cx="4084101" cy="1136000"/>
          </a:xfrm>
          <a:prstGeom prst="rect">
            <a:avLst/>
          </a:prstGeom>
          <a:noFill/>
          <a:ln>
            <a:noFill/>
          </a:ln>
        </p:spPr>
      </p:pic>
      <p:sp>
        <p:nvSpPr>
          <p:cNvPr id="298" name="Shape 298"/>
          <p:cNvSpPr txBox="1"/>
          <p:nvPr/>
        </p:nvSpPr>
        <p:spPr>
          <a:xfrm>
            <a:off x="255750" y="5358900"/>
            <a:ext cx="3470100" cy="834900"/>
          </a:xfrm>
          <a:prstGeom prst="rect">
            <a:avLst/>
          </a:prstGeom>
          <a:noFill/>
          <a:ln>
            <a:noFill/>
          </a:ln>
        </p:spPr>
        <p:txBody>
          <a:bodyPr anchorCtr="0" anchor="t" bIns="91425" lIns="91425" rIns="91425" tIns="91425">
            <a:noAutofit/>
          </a:bodyPr>
          <a:lstStyle/>
          <a:p>
            <a:pPr lvl="0">
              <a:spcBef>
                <a:spcPts val="0"/>
              </a:spcBef>
              <a:buNone/>
            </a:pPr>
            <a:r>
              <a:rPr lang="en-US"/>
              <a:t>relationship of the height of a fluid draining from a uniform cross sectional tank vs. time with constant inflow rate:</a:t>
            </a:r>
          </a:p>
        </p:txBody>
      </p:sp>
      <p:pic>
        <p:nvPicPr>
          <p:cNvPr id="299" name="Shape 299"/>
          <p:cNvPicPr preferRelativeResize="0"/>
          <p:nvPr/>
        </p:nvPicPr>
        <p:blipFill>
          <a:blip r:embed="rId6">
            <a:alphaModFix/>
          </a:blip>
          <a:stretch>
            <a:fillRect/>
          </a:stretch>
        </p:blipFill>
        <p:spPr>
          <a:xfrm>
            <a:off x="4236474" y="3826949"/>
            <a:ext cx="1491574" cy="533500"/>
          </a:xfrm>
          <a:prstGeom prst="rect">
            <a:avLst/>
          </a:prstGeom>
          <a:noFill/>
          <a:ln>
            <a:noFill/>
          </a:ln>
        </p:spPr>
      </p:pic>
      <p:pic>
        <p:nvPicPr>
          <p:cNvPr id="300" name="Shape 300"/>
          <p:cNvPicPr preferRelativeResize="0"/>
          <p:nvPr/>
        </p:nvPicPr>
        <p:blipFill>
          <a:blip r:embed="rId7">
            <a:alphaModFix/>
          </a:blip>
          <a:stretch>
            <a:fillRect/>
          </a:stretch>
        </p:blipFill>
        <p:spPr>
          <a:xfrm>
            <a:off x="10468469" y="3826949"/>
            <a:ext cx="1491555" cy="53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Measure pump power </a:t>
            </a:r>
          </a:p>
        </p:txBody>
      </p:sp>
      <p:sp>
        <p:nvSpPr>
          <p:cNvPr id="307" name="Shape 307"/>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308" name="Shape 308"/>
          <p:cNvPicPr preferRelativeResize="0"/>
          <p:nvPr/>
        </p:nvPicPr>
        <p:blipFill>
          <a:blip r:embed="rId3">
            <a:alphaModFix/>
          </a:blip>
          <a:stretch>
            <a:fillRect/>
          </a:stretch>
        </p:blipFill>
        <p:spPr>
          <a:xfrm>
            <a:off x="8790057" y="2021975"/>
            <a:ext cx="3030274" cy="3910999"/>
          </a:xfrm>
          <a:prstGeom prst="rect">
            <a:avLst/>
          </a:prstGeom>
          <a:noFill/>
          <a:ln>
            <a:noFill/>
          </a:ln>
        </p:spPr>
      </p:pic>
      <p:sp>
        <p:nvSpPr>
          <p:cNvPr id="309" name="Shape 309"/>
          <p:cNvSpPr txBox="1"/>
          <p:nvPr/>
        </p:nvSpPr>
        <p:spPr>
          <a:xfrm>
            <a:off x="8790050" y="5876525"/>
            <a:ext cx="1299300" cy="228600"/>
          </a:xfrm>
          <a:prstGeom prst="rect">
            <a:avLst/>
          </a:prstGeom>
          <a:noFill/>
          <a:ln>
            <a:noFill/>
          </a:ln>
        </p:spPr>
        <p:txBody>
          <a:bodyPr anchorCtr="0" anchor="t" bIns="91425" lIns="91425" rIns="91425" tIns="91425">
            <a:noAutofit/>
          </a:bodyPr>
          <a:lstStyle/>
          <a:p>
            <a:pPr lvl="0" rtl="0">
              <a:spcBef>
                <a:spcPts val="0"/>
              </a:spcBef>
              <a:buNone/>
            </a:pPr>
            <a:r>
              <a:rPr b="1" lang="en-US"/>
              <a:t>PUMP 9V/6V</a:t>
            </a:r>
          </a:p>
        </p:txBody>
      </p:sp>
      <p:sp>
        <p:nvSpPr>
          <p:cNvPr id="310" name="Shape 310"/>
          <p:cNvSpPr/>
          <p:nvPr/>
        </p:nvSpPr>
        <p:spPr>
          <a:xfrm>
            <a:off x="9656575" y="2418100"/>
            <a:ext cx="169500" cy="2634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1" name="Shape 311"/>
          <p:cNvCxnSpPr/>
          <p:nvPr/>
        </p:nvCxnSpPr>
        <p:spPr>
          <a:xfrm>
            <a:off x="10390400" y="3706900"/>
            <a:ext cx="9300" cy="272700"/>
          </a:xfrm>
          <a:prstGeom prst="straightConnector1">
            <a:avLst/>
          </a:prstGeom>
          <a:noFill/>
          <a:ln cap="flat" cmpd="sng" w="9525">
            <a:solidFill>
              <a:schemeClr val="dk2"/>
            </a:solidFill>
            <a:prstDash val="solid"/>
            <a:round/>
            <a:headEnd len="lg" w="lg" type="none"/>
            <a:tailEnd len="lg" w="lg" type="none"/>
          </a:ln>
        </p:spPr>
      </p:cxnSp>
      <p:cxnSp>
        <p:nvCxnSpPr>
          <p:cNvPr id="312" name="Shape 312"/>
          <p:cNvCxnSpPr/>
          <p:nvPr/>
        </p:nvCxnSpPr>
        <p:spPr>
          <a:xfrm>
            <a:off x="10484475" y="3706900"/>
            <a:ext cx="9300" cy="282300"/>
          </a:xfrm>
          <a:prstGeom prst="straightConnector1">
            <a:avLst/>
          </a:prstGeom>
          <a:noFill/>
          <a:ln cap="flat" cmpd="sng" w="9525">
            <a:solidFill>
              <a:schemeClr val="dk2"/>
            </a:solidFill>
            <a:prstDash val="solid"/>
            <a:round/>
            <a:headEnd len="lg" w="lg" type="none"/>
            <a:tailEnd len="lg" w="lg" type="none"/>
          </a:ln>
        </p:spPr>
      </p:cxnSp>
      <p:sp>
        <p:nvSpPr>
          <p:cNvPr id="313" name="Shape 313"/>
          <p:cNvSpPr/>
          <p:nvPr/>
        </p:nvSpPr>
        <p:spPr>
          <a:xfrm>
            <a:off x="7977125" y="5476150"/>
            <a:ext cx="818850" cy="363900"/>
          </a:xfrm>
          <a:custGeom>
            <a:pathLst>
              <a:path extrusionOk="0" h="14556" w="32754">
                <a:moveTo>
                  <a:pt x="32754" y="13921"/>
                </a:moveTo>
                <a:cubicBezTo>
                  <a:pt x="27431" y="13921"/>
                  <a:pt x="21933" y="15275"/>
                  <a:pt x="16786" y="13921"/>
                </a:cubicBezTo>
                <a:cubicBezTo>
                  <a:pt x="9756" y="12071"/>
                  <a:pt x="3247" y="6503"/>
                  <a:pt x="0" y="0"/>
                </a:cubicBezTo>
              </a:path>
            </a:pathLst>
          </a:custGeom>
          <a:noFill/>
          <a:ln cap="flat" cmpd="sng" w="9525">
            <a:solidFill>
              <a:schemeClr val="dk2"/>
            </a:solidFill>
            <a:prstDash val="solid"/>
            <a:round/>
            <a:headEnd len="lg" w="lg" type="none"/>
            <a:tailEnd len="lg" w="lg" type="none"/>
          </a:ln>
        </p:spPr>
      </p:sp>
      <p:sp>
        <p:nvSpPr>
          <p:cNvPr id="314" name="Shape 314"/>
          <p:cNvSpPr/>
          <p:nvPr/>
        </p:nvSpPr>
        <p:spPr>
          <a:xfrm>
            <a:off x="7383425" y="5582900"/>
            <a:ext cx="1443316" cy="363903"/>
          </a:xfrm>
          <a:custGeom>
            <a:pathLst>
              <a:path extrusionOk="0" h="13912" w="52408">
                <a:moveTo>
                  <a:pt x="52408" y="12283"/>
                </a:moveTo>
                <a:cubicBezTo>
                  <a:pt x="34673" y="15008"/>
                  <a:pt x="8039" y="16040"/>
                  <a:pt x="0" y="0"/>
                </a:cubicBezTo>
              </a:path>
            </a:pathLst>
          </a:custGeom>
          <a:noFill/>
          <a:ln cap="flat" cmpd="sng" w="9525">
            <a:solidFill>
              <a:schemeClr val="dk2"/>
            </a:solidFill>
            <a:prstDash val="solid"/>
            <a:round/>
            <a:headEnd len="lg" w="lg" type="none"/>
            <a:tailEnd len="lg" w="lg" type="none"/>
          </a:ln>
        </p:spPr>
      </p:sp>
      <p:sp>
        <p:nvSpPr>
          <p:cNvPr id="315" name="Shape 315"/>
          <p:cNvSpPr txBox="1"/>
          <p:nvPr/>
        </p:nvSpPr>
        <p:spPr>
          <a:xfrm>
            <a:off x="6472450" y="4999400"/>
            <a:ext cx="2272200" cy="583500"/>
          </a:xfrm>
          <a:prstGeom prst="rect">
            <a:avLst/>
          </a:prstGeom>
          <a:solidFill>
            <a:srgbClr val="CCCCCC"/>
          </a:solidFill>
          <a:ln>
            <a:noFill/>
          </a:ln>
        </p:spPr>
        <p:txBody>
          <a:bodyPr anchorCtr="0" anchor="t" bIns="91425" lIns="91425" rIns="91425" tIns="91425">
            <a:noAutofit/>
          </a:bodyPr>
          <a:lstStyle/>
          <a:p>
            <a:pPr lvl="0">
              <a:spcBef>
                <a:spcPts val="0"/>
              </a:spcBef>
              <a:buNone/>
            </a:pPr>
            <a:r>
              <a:rPr lang="en-US"/>
              <a:t>mV            mA         mW</a:t>
            </a:r>
          </a:p>
        </p:txBody>
      </p:sp>
      <p:sp>
        <p:nvSpPr>
          <p:cNvPr id="316" name="Shape 316"/>
          <p:cNvSpPr/>
          <p:nvPr/>
        </p:nvSpPr>
        <p:spPr>
          <a:xfrm>
            <a:off x="10240275" y="3795950"/>
            <a:ext cx="410400" cy="263400"/>
          </a:xfrm>
          <a:prstGeom prst="mathMultiply">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17" name="Shape 317"/>
          <p:cNvPicPr preferRelativeResize="0"/>
          <p:nvPr/>
        </p:nvPicPr>
        <p:blipFill>
          <a:blip r:embed="rId4">
            <a:alphaModFix/>
          </a:blip>
          <a:stretch>
            <a:fillRect/>
          </a:stretch>
        </p:blipFill>
        <p:spPr>
          <a:xfrm>
            <a:off x="295725" y="2021974"/>
            <a:ext cx="6040274" cy="4264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result </a:t>
            </a:r>
          </a:p>
        </p:txBody>
      </p:sp>
      <p:sp>
        <p:nvSpPr>
          <p:cNvPr id="324" name="Shape 324"/>
          <p:cNvSpPr txBox="1"/>
          <p:nvPr>
            <p:ph idx="1" type="body"/>
          </p:nvPr>
        </p:nvSpPr>
        <p:spPr>
          <a:xfrm>
            <a:off x="1410025" y="3188375"/>
            <a:ext cx="9372000" cy="2998200"/>
          </a:xfrm>
          <a:prstGeom prst="rect">
            <a:avLst/>
          </a:prstGeom>
        </p:spPr>
        <p:txBody>
          <a:bodyPr anchorCtr="0" anchor="t" bIns="91425" lIns="91425" rIns="91425" tIns="91425">
            <a:noAutofit/>
          </a:bodyPr>
          <a:lstStyle/>
          <a:p>
            <a:pPr lvl="0">
              <a:spcBef>
                <a:spcPts val="0"/>
              </a:spcBef>
              <a:buNone/>
            </a:pPr>
            <a:r>
              <a:rPr lang="en-US"/>
              <a:t>the power of a pump can be expressed as: </a:t>
            </a:r>
          </a:p>
          <a:p>
            <a:pPr lvl="0">
              <a:spcBef>
                <a:spcPts val="0"/>
              </a:spcBef>
              <a:buNone/>
            </a:pPr>
            <a:r>
              <a:t/>
            </a:r>
            <a:endParaRPr/>
          </a:p>
          <a:p>
            <a:pPr lvl="0">
              <a:spcBef>
                <a:spcPts val="0"/>
              </a:spcBef>
              <a:buNone/>
            </a:pPr>
            <a:r>
              <a:t/>
            </a:r>
            <a:endParaRPr/>
          </a:p>
          <a:p>
            <a:pPr lvl="0">
              <a:spcBef>
                <a:spcPts val="0"/>
              </a:spcBef>
              <a:buNone/>
            </a:pPr>
            <a:r>
              <a:t/>
            </a:r>
            <a:endParaRPr/>
          </a:p>
          <a:p>
            <a:pPr indent="0" lvl="0" marL="139700" rtl="0">
              <a:spcBef>
                <a:spcPts val="0"/>
              </a:spcBef>
              <a:buNone/>
            </a:pPr>
            <a:r>
              <a:rPr lang="en-US"/>
              <a:t>when use 6V supply </a:t>
            </a:r>
            <a:r>
              <a:rPr lang="en-US"/>
              <a:t>voltage</a:t>
            </a:r>
            <a:r>
              <a:rPr lang="en-US"/>
              <a:t>: we have             25m </a:t>
            </a:r>
          </a:p>
          <a:p>
            <a:pPr indent="0" lvl="0" marL="139700">
              <a:spcBef>
                <a:spcPts val="0"/>
              </a:spcBef>
              <a:buNone/>
            </a:pPr>
            <a:r>
              <a:rPr lang="en-US"/>
              <a:t>when use 9V supply voltage: we have             35m</a:t>
            </a:r>
          </a:p>
        </p:txBody>
      </p:sp>
      <p:sp>
        <p:nvSpPr>
          <p:cNvPr id="325" name="Shape 325"/>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326" name="Shape 326"/>
          <p:cNvGraphicFramePr/>
          <p:nvPr/>
        </p:nvGraphicFramePr>
        <p:xfrm>
          <a:off x="952525" y="1566000"/>
          <a:ext cx="3000000" cy="3000000"/>
        </p:xfrm>
        <a:graphic>
          <a:graphicData uri="http://schemas.openxmlformats.org/drawingml/2006/table">
            <a:tbl>
              <a:tblPr>
                <a:noFill/>
                <a:tableStyleId>{E7CCDA67-E941-4A11-A510-B12F7CB83732}</a:tableStyleId>
              </a:tblPr>
              <a:tblGrid>
                <a:gridCol w="2571750"/>
                <a:gridCol w="2571750"/>
                <a:gridCol w="2571750"/>
                <a:gridCol w="2571750"/>
              </a:tblGrid>
              <a:tr h="381000">
                <a:tc>
                  <a:txBody>
                    <a:bodyPr>
                      <a:noAutofit/>
                    </a:bodyPr>
                    <a:lstStyle/>
                    <a:p>
                      <a:pPr lvl="0">
                        <a:spcBef>
                          <a:spcPts val="0"/>
                        </a:spcBef>
                        <a:buNone/>
                      </a:pPr>
                      <a:r>
                        <a:rPr lang="en-US"/>
                        <a:t>Supply Voltage (V)</a:t>
                      </a:r>
                    </a:p>
                  </a:txBody>
                  <a:tcPr marT="91425" marB="91425" marR="91425" marL="91425"/>
                </a:tc>
                <a:tc>
                  <a:txBody>
                    <a:bodyPr>
                      <a:noAutofit/>
                    </a:bodyPr>
                    <a:lstStyle/>
                    <a:p>
                      <a:pPr lvl="0">
                        <a:spcBef>
                          <a:spcPts val="0"/>
                        </a:spcBef>
                        <a:buNone/>
                      </a:pPr>
                      <a:r>
                        <a:rPr lang="en-US"/>
                        <a:t>Voltage (mV)</a:t>
                      </a:r>
                    </a:p>
                  </a:txBody>
                  <a:tcPr marT="91425" marB="91425" marR="91425" marL="91425"/>
                </a:tc>
                <a:tc>
                  <a:txBody>
                    <a:bodyPr>
                      <a:noAutofit/>
                    </a:bodyPr>
                    <a:lstStyle/>
                    <a:p>
                      <a:pPr lvl="0">
                        <a:spcBef>
                          <a:spcPts val="0"/>
                        </a:spcBef>
                        <a:buNone/>
                      </a:pPr>
                      <a:r>
                        <a:rPr lang="en-US"/>
                        <a:t>Current(mA)</a:t>
                      </a:r>
                    </a:p>
                  </a:txBody>
                  <a:tcPr marT="91425" marB="91425" marR="91425" marL="91425"/>
                </a:tc>
                <a:tc>
                  <a:txBody>
                    <a:bodyPr>
                      <a:noAutofit/>
                    </a:bodyPr>
                    <a:lstStyle/>
                    <a:p>
                      <a:pPr lvl="0">
                        <a:spcBef>
                          <a:spcPts val="0"/>
                        </a:spcBef>
                        <a:buNone/>
                      </a:pPr>
                      <a:r>
                        <a:rPr lang="en-US"/>
                        <a:t>Power(mW)</a:t>
                      </a:r>
                    </a:p>
                  </a:txBody>
                  <a:tcPr marT="91425" marB="91425" marR="91425" marL="91425"/>
                </a:tc>
              </a:tr>
              <a:tr h="381000">
                <a:tc>
                  <a:txBody>
                    <a:bodyPr>
                      <a:noAutofit/>
                    </a:bodyPr>
                    <a:lstStyle/>
                    <a:p>
                      <a:pPr lvl="0">
                        <a:spcBef>
                          <a:spcPts val="0"/>
                        </a:spcBef>
                        <a:buNone/>
                      </a:pPr>
                      <a:r>
                        <a:rPr lang="en-US"/>
                        <a:t>6.0</a:t>
                      </a:r>
                    </a:p>
                  </a:txBody>
                  <a:tcPr marT="91425" marB="91425" marR="91425" marL="91425"/>
                </a:tc>
                <a:tc>
                  <a:txBody>
                    <a:bodyPr>
                      <a:noAutofit/>
                    </a:bodyPr>
                    <a:lstStyle/>
                    <a:p>
                      <a:pPr lvl="0">
                        <a:spcBef>
                          <a:spcPts val="0"/>
                        </a:spcBef>
                        <a:buNone/>
                      </a:pPr>
                      <a:r>
                        <a:rPr lang="en-US"/>
                        <a:t>6275</a:t>
                      </a:r>
                    </a:p>
                  </a:txBody>
                  <a:tcPr marT="91425" marB="91425" marR="91425" marL="91425"/>
                </a:tc>
                <a:tc>
                  <a:txBody>
                    <a:bodyPr>
                      <a:noAutofit/>
                    </a:bodyPr>
                    <a:lstStyle/>
                    <a:p>
                      <a:pPr lvl="0">
                        <a:spcBef>
                          <a:spcPts val="0"/>
                        </a:spcBef>
                        <a:buNone/>
                      </a:pPr>
                      <a:r>
                        <a:rPr lang="en-US"/>
                        <a:t>229</a:t>
                      </a:r>
                    </a:p>
                  </a:txBody>
                  <a:tcPr marT="91425" marB="91425" marR="91425" marL="91425"/>
                </a:tc>
                <a:tc>
                  <a:txBody>
                    <a:bodyPr>
                      <a:noAutofit/>
                    </a:bodyPr>
                    <a:lstStyle/>
                    <a:p>
                      <a:pPr lvl="0">
                        <a:spcBef>
                          <a:spcPts val="0"/>
                        </a:spcBef>
                        <a:buNone/>
                      </a:pPr>
                      <a:r>
                        <a:rPr lang="en-US"/>
                        <a:t>1437</a:t>
                      </a:r>
                    </a:p>
                  </a:txBody>
                  <a:tcPr marT="91425" marB="91425" marR="91425" marL="91425"/>
                </a:tc>
              </a:tr>
              <a:tr h="381000">
                <a:tc>
                  <a:txBody>
                    <a:bodyPr>
                      <a:noAutofit/>
                    </a:bodyPr>
                    <a:lstStyle/>
                    <a:p>
                      <a:pPr lvl="0">
                        <a:spcBef>
                          <a:spcPts val="0"/>
                        </a:spcBef>
                        <a:buNone/>
                      </a:pPr>
                      <a:r>
                        <a:rPr lang="en-US"/>
                        <a:t>9.0</a:t>
                      </a:r>
                    </a:p>
                  </a:txBody>
                  <a:tcPr marT="91425" marB="91425" marR="91425" marL="91425"/>
                </a:tc>
                <a:tc>
                  <a:txBody>
                    <a:bodyPr>
                      <a:noAutofit/>
                    </a:bodyPr>
                    <a:lstStyle/>
                    <a:p>
                      <a:pPr lvl="0">
                        <a:spcBef>
                          <a:spcPts val="0"/>
                        </a:spcBef>
                        <a:buNone/>
                      </a:pPr>
                      <a:r>
                        <a:rPr lang="en-US"/>
                        <a:t>8782</a:t>
                      </a:r>
                    </a:p>
                  </a:txBody>
                  <a:tcPr marT="91425" marB="91425" marR="91425" marL="91425"/>
                </a:tc>
                <a:tc>
                  <a:txBody>
                    <a:bodyPr>
                      <a:noAutofit/>
                    </a:bodyPr>
                    <a:lstStyle/>
                    <a:p>
                      <a:pPr lvl="0">
                        <a:spcBef>
                          <a:spcPts val="0"/>
                        </a:spcBef>
                        <a:buNone/>
                      </a:pPr>
                      <a:r>
                        <a:rPr lang="en-US"/>
                        <a:t>385</a:t>
                      </a:r>
                    </a:p>
                  </a:txBody>
                  <a:tcPr marT="91425" marB="91425" marR="91425" marL="91425"/>
                </a:tc>
                <a:tc>
                  <a:txBody>
                    <a:bodyPr>
                      <a:noAutofit/>
                    </a:bodyPr>
                    <a:lstStyle/>
                    <a:p>
                      <a:pPr lvl="0">
                        <a:spcBef>
                          <a:spcPts val="0"/>
                        </a:spcBef>
                        <a:buNone/>
                      </a:pPr>
                      <a:r>
                        <a:rPr lang="en-US"/>
                        <a:t>3381</a:t>
                      </a:r>
                    </a:p>
                  </a:txBody>
                  <a:tcPr marT="91425" marB="91425" marR="91425" marL="91425"/>
                </a:tc>
              </a:tr>
            </a:tbl>
          </a:graphicData>
        </a:graphic>
      </p:graphicFrame>
      <p:pic>
        <p:nvPicPr>
          <p:cNvPr id="327" name="Shape 327"/>
          <p:cNvPicPr preferRelativeResize="0"/>
          <p:nvPr/>
        </p:nvPicPr>
        <p:blipFill>
          <a:blip r:embed="rId3">
            <a:alphaModFix/>
          </a:blip>
          <a:stretch>
            <a:fillRect/>
          </a:stretch>
        </p:blipFill>
        <p:spPr>
          <a:xfrm>
            <a:off x="6512849" y="3213022"/>
            <a:ext cx="2170199" cy="784977"/>
          </a:xfrm>
          <a:prstGeom prst="rect">
            <a:avLst/>
          </a:prstGeom>
          <a:noFill/>
          <a:ln>
            <a:noFill/>
          </a:ln>
        </p:spPr>
      </p:pic>
      <p:pic>
        <p:nvPicPr>
          <p:cNvPr id="328" name="Shape 328"/>
          <p:cNvPicPr preferRelativeResize="0"/>
          <p:nvPr/>
        </p:nvPicPr>
        <p:blipFill>
          <a:blip r:embed="rId4">
            <a:alphaModFix/>
          </a:blip>
          <a:stretch>
            <a:fillRect/>
          </a:stretch>
        </p:blipFill>
        <p:spPr>
          <a:xfrm>
            <a:off x="6725675" y="3919525"/>
            <a:ext cx="1957373" cy="451217"/>
          </a:xfrm>
          <a:prstGeom prst="rect">
            <a:avLst/>
          </a:prstGeom>
          <a:noFill/>
          <a:ln>
            <a:noFill/>
          </a:ln>
        </p:spPr>
      </p:pic>
      <p:pic>
        <p:nvPicPr>
          <p:cNvPr id="329" name="Shape 329"/>
          <p:cNvPicPr preferRelativeResize="0"/>
          <p:nvPr/>
        </p:nvPicPr>
        <p:blipFill rotWithShape="1">
          <a:blip r:embed="rId5">
            <a:alphaModFix/>
          </a:blip>
          <a:srcRect b="0" l="0" r="0" t="0"/>
          <a:stretch/>
        </p:blipFill>
        <p:spPr>
          <a:xfrm>
            <a:off x="5968600" y="5363199"/>
            <a:ext cx="410400" cy="385463"/>
          </a:xfrm>
          <a:prstGeom prst="rect">
            <a:avLst/>
          </a:prstGeom>
          <a:noFill/>
          <a:ln>
            <a:noFill/>
          </a:ln>
        </p:spPr>
      </p:pic>
      <p:pic>
        <p:nvPicPr>
          <p:cNvPr id="330" name="Shape 330"/>
          <p:cNvPicPr preferRelativeResize="0"/>
          <p:nvPr/>
        </p:nvPicPr>
        <p:blipFill rotWithShape="1">
          <a:blip r:embed="rId5">
            <a:alphaModFix/>
          </a:blip>
          <a:srcRect b="0" l="0" r="0" t="0"/>
          <a:stretch/>
        </p:blipFill>
        <p:spPr>
          <a:xfrm>
            <a:off x="5968600" y="5801099"/>
            <a:ext cx="410400" cy="3854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For design </a:t>
            </a:r>
          </a:p>
        </p:txBody>
      </p:sp>
      <p:sp>
        <p:nvSpPr>
          <p:cNvPr id="337" name="Shape 337"/>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rPr lang="en-US"/>
              <a:t>Flow Rate Q: 0.001</a:t>
            </a:r>
          </a:p>
          <a:p>
            <a:pPr lvl="0">
              <a:spcBef>
                <a:spcPts val="0"/>
              </a:spcBef>
              <a:buNone/>
            </a:pPr>
            <a:r>
              <a:t/>
            </a:r>
            <a:endParaRPr/>
          </a:p>
          <a:p>
            <a:pPr lvl="0">
              <a:spcBef>
                <a:spcPts val="0"/>
              </a:spcBef>
              <a:buNone/>
            </a:pPr>
            <a:r>
              <a:rPr lang="en-US"/>
              <a:t>Specific work Ws:  48g = 470.4 J</a:t>
            </a:r>
          </a:p>
          <a:p>
            <a:pPr lvl="0">
              <a:spcBef>
                <a:spcPts val="0"/>
              </a:spcBef>
              <a:buNone/>
            </a:pPr>
            <a:r>
              <a:t/>
            </a:r>
            <a:endParaRPr/>
          </a:p>
          <a:p>
            <a:pPr lvl="0">
              <a:spcBef>
                <a:spcPts val="0"/>
              </a:spcBef>
              <a:buNone/>
            </a:pPr>
            <a:r>
              <a:rPr lang="en-US"/>
              <a:t>Expected power: 3623.65 W</a:t>
            </a:r>
          </a:p>
          <a:p>
            <a:pPr lvl="0">
              <a:spcBef>
                <a:spcPts val="0"/>
              </a:spcBef>
              <a:buNone/>
            </a:pPr>
            <a:r>
              <a:t/>
            </a:r>
            <a:endParaRPr/>
          </a:p>
          <a:p>
            <a:pPr lvl="0">
              <a:spcBef>
                <a:spcPts val="0"/>
              </a:spcBef>
              <a:buNone/>
            </a:pPr>
            <a:r>
              <a:rPr lang="en-US"/>
              <a:t>Time to </a:t>
            </a:r>
            <a:r>
              <a:rPr lang="en-US"/>
              <a:t>fill</a:t>
            </a:r>
            <a:r>
              <a:rPr lang="en-US"/>
              <a:t> the tank if empty: 55.6 hrs</a:t>
            </a:r>
          </a:p>
        </p:txBody>
      </p:sp>
      <p:sp>
        <p:nvSpPr>
          <p:cNvPr id="338" name="Shape 338"/>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339" name="Shape 339"/>
          <p:cNvPicPr preferRelativeResize="0"/>
          <p:nvPr/>
        </p:nvPicPr>
        <p:blipFill>
          <a:blip r:embed="rId3">
            <a:alphaModFix/>
          </a:blip>
          <a:stretch>
            <a:fillRect/>
          </a:stretch>
        </p:blipFill>
        <p:spPr>
          <a:xfrm>
            <a:off x="3855899" y="1781024"/>
            <a:ext cx="664175" cy="388800"/>
          </a:xfrm>
          <a:prstGeom prst="rect">
            <a:avLst/>
          </a:prstGeom>
          <a:noFill/>
          <a:ln>
            <a:noFill/>
          </a:ln>
        </p:spPr>
      </p:pic>
      <p:pic>
        <p:nvPicPr>
          <p:cNvPr id="340" name="Shape 340"/>
          <p:cNvPicPr preferRelativeResize="0"/>
          <p:nvPr/>
        </p:nvPicPr>
        <p:blipFill>
          <a:blip r:embed="rId4">
            <a:alphaModFix/>
          </a:blip>
          <a:stretch>
            <a:fillRect/>
          </a:stretch>
        </p:blipFill>
        <p:spPr>
          <a:xfrm>
            <a:off x="7093449" y="1781025"/>
            <a:ext cx="4731024" cy="3680149"/>
          </a:xfrm>
          <a:prstGeom prst="rect">
            <a:avLst/>
          </a:prstGeom>
          <a:noFill/>
          <a:ln>
            <a:noFill/>
          </a:ln>
        </p:spPr>
      </p:pic>
      <p:sp>
        <p:nvSpPr>
          <p:cNvPr id="341" name="Shape 341"/>
          <p:cNvSpPr txBox="1"/>
          <p:nvPr/>
        </p:nvSpPr>
        <p:spPr>
          <a:xfrm>
            <a:off x="10204550" y="1367725"/>
            <a:ext cx="1754700" cy="641700"/>
          </a:xfrm>
          <a:prstGeom prst="rect">
            <a:avLst/>
          </a:prstGeom>
          <a:noFill/>
          <a:ln>
            <a:noFill/>
          </a:ln>
        </p:spPr>
        <p:txBody>
          <a:bodyPr anchorCtr="0" anchor="t" bIns="91425" lIns="91425" rIns="91425" tIns="91425">
            <a:noAutofit/>
          </a:bodyPr>
          <a:lstStyle/>
          <a:p>
            <a:pPr indent="-70611" lvl="0" marL="210312" rtl="0">
              <a:lnSpc>
                <a:spcPct val="90000"/>
              </a:lnSpc>
              <a:spcBef>
                <a:spcPts val="1100"/>
              </a:spcBef>
              <a:buNone/>
            </a:pPr>
            <a:r>
              <a:rPr b="1" lang="en-US" sz="1100">
                <a:solidFill>
                  <a:schemeClr val="dk1"/>
                </a:solidFill>
                <a:latin typeface="Corbel"/>
                <a:ea typeface="Corbel"/>
                <a:cs typeface="Corbel"/>
                <a:sym typeface="Corbel"/>
              </a:rPr>
              <a:t>Q=0.001</a:t>
            </a:r>
          </a:p>
          <a:p>
            <a:pPr indent="-140462" lvl="0" marL="210312" rtl="0">
              <a:lnSpc>
                <a:spcPct val="90000"/>
              </a:lnSpc>
              <a:spcBef>
                <a:spcPts val="1100"/>
              </a:spcBef>
              <a:buClr>
                <a:schemeClr val="dk2"/>
              </a:buClr>
              <a:buSzPct val="100000"/>
              <a:buFont typeface="Arial"/>
              <a:buNone/>
            </a:pPr>
            <a:r>
              <a:rPr b="1" lang="en-US" sz="1100">
                <a:solidFill>
                  <a:schemeClr val="dk1"/>
                </a:solidFill>
                <a:latin typeface="Corbel"/>
                <a:ea typeface="Corbel"/>
                <a:cs typeface="Corbel"/>
                <a:sym typeface="Corbel"/>
              </a:rPr>
              <a:t>Time to Fill: 55.6h</a:t>
            </a:r>
          </a:p>
        </p:txBody>
      </p:sp>
      <p:sp>
        <p:nvSpPr>
          <p:cNvPr id="342" name="Shape 342"/>
          <p:cNvSpPr txBox="1"/>
          <p:nvPr/>
        </p:nvSpPr>
        <p:spPr>
          <a:xfrm>
            <a:off x="7372100" y="4753075"/>
            <a:ext cx="979800" cy="514200"/>
          </a:xfrm>
          <a:prstGeom prst="rect">
            <a:avLst/>
          </a:prstGeom>
          <a:noFill/>
          <a:ln>
            <a:noFill/>
          </a:ln>
        </p:spPr>
        <p:txBody>
          <a:bodyPr anchorCtr="0" anchor="t" bIns="91425" lIns="91425" rIns="91425" tIns="91425">
            <a:noAutofit/>
          </a:bodyPr>
          <a:lstStyle/>
          <a:p>
            <a:pPr lvl="0">
              <a:spcBef>
                <a:spcPts val="0"/>
              </a:spcBef>
              <a:buNone/>
            </a:pPr>
            <a:r>
              <a:rPr lang="en-US"/>
              <a:t>P=3624W</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1.jpg" id="349" name="Shape 349"/>
          <p:cNvPicPr preferRelativeResize="0"/>
          <p:nvPr/>
        </p:nvPicPr>
        <p:blipFill>
          <a:blip r:embed="rId3">
            <a:alphaModFix/>
          </a:blip>
          <a:stretch>
            <a:fillRect/>
          </a:stretch>
        </p:blipFill>
        <p:spPr>
          <a:xfrm>
            <a:off x="0" y="0"/>
            <a:ext cx="12417176" cy="699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2.jpg" id="356" name="Shape 356"/>
          <p:cNvPicPr preferRelativeResize="0"/>
          <p:nvPr/>
        </p:nvPicPr>
        <p:blipFill>
          <a:blip r:embed="rId3">
            <a:alphaModFix/>
          </a:blip>
          <a:stretch>
            <a:fillRect/>
          </a:stretch>
        </p:blipFill>
        <p:spPr>
          <a:xfrm>
            <a:off x="0" y="0"/>
            <a:ext cx="12192000" cy="68841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3.jpg" id="363" name="Shape 363"/>
          <p:cNvPicPr preferRelativeResize="0"/>
          <p:nvPr/>
        </p:nvPicPr>
        <p:blipFill>
          <a:blip r:embed="rId3">
            <a:alphaModFix/>
          </a:blip>
          <a:stretch>
            <a:fillRect/>
          </a:stretch>
        </p:blipFill>
        <p:spPr>
          <a:xfrm>
            <a:off x="0" y="0"/>
            <a:ext cx="1217837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4.jpg" id="370" name="Shape 370"/>
          <p:cNvPicPr preferRelativeResize="0"/>
          <p:nvPr/>
        </p:nvPicPr>
        <p:blipFill>
          <a:blip r:embed="rId3">
            <a:alphaModFix/>
          </a:blip>
          <a:stretch>
            <a:fillRect/>
          </a:stretch>
        </p:blipFill>
        <p:spPr>
          <a:xfrm>
            <a:off x="0" y="0"/>
            <a:ext cx="12214030" cy="6857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rPr lang="en-US"/>
              <a:t>Wind Turbine</a:t>
            </a:r>
          </a:p>
        </p:txBody>
      </p:sp>
      <p:sp>
        <p:nvSpPr>
          <p:cNvPr id="377" name="Shape 377"/>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rPr lang="en-US"/>
              <a:t>Module 3</a:t>
            </a:r>
          </a:p>
        </p:txBody>
      </p:sp>
      <p:pic>
        <p:nvPicPr>
          <p:cNvPr id="378" name="Shape 378"/>
          <p:cNvPicPr preferRelativeResize="0"/>
          <p:nvPr/>
        </p:nvPicPr>
        <p:blipFill rotWithShape="1">
          <a:blip r:embed="rId3">
            <a:alphaModFix/>
          </a:blip>
          <a:srcRect b="0" l="0" r="52834" t="0"/>
          <a:stretch/>
        </p:blipFill>
        <p:spPr>
          <a:xfrm>
            <a:off x="8914200" y="2045400"/>
            <a:ext cx="3277800" cy="3909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Constraints						  Factors to Consider</a:t>
            </a:r>
          </a:p>
        </p:txBody>
      </p:sp>
      <p:sp>
        <p:nvSpPr>
          <p:cNvPr id="109" name="Shape 109"/>
          <p:cNvSpPr txBox="1"/>
          <p:nvPr>
            <p:ph idx="1" type="body"/>
          </p:nvPr>
        </p:nvSpPr>
        <p:spPr>
          <a:xfrm>
            <a:off x="1409700" y="1556280"/>
            <a:ext cx="4610100" cy="4620600"/>
          </a:xfrm>
          <a:prstGeom prst="rect">
            <a:avLst/>
          </a:prstGeom>
        </p:spPr>
        <p:txBody>
          <a:bodyPr anchorCtr="0" anchor="t" bIns="91425" lIns="91425" rIns="91425" tIns="91425">
            <a:noAutofit/>
          </a:bodyPr>
          <a:lstStyle/>
          <a:p>
            <a:pPr indent="-406400" lvl="0" marL="457200" rtl="0">
              <a:spcBef>
                <a:spcPts val="0"/>
              </a:spcBef>
              <a:buSzPct val="100000"/>
            </a:pPr>
            <a:r>
              <a:rPr lang="en-US" sz="2800"/>
              <a:t>System needs to last and support the town’s population for a minimum of 10 years</a:t>
            </a:r>
          </a:p>
          <a:p>
            <a:pPr indent="-406400" lvl="0" marL="457200" rtl="0">
              <a:spcBef>
                <a:spcPts val="0"/>
              </a:spcBef>
              <a:buSzPct val="100000"/>
            </a:pPr>
            <a:r>
              <a:rPr lang="en-US" sz="2800"/>
              <a:t>Tank must be placed on top of a 10m high structure</a:t>
            </a:r>
          </a:p>
          <a:p>
            <a:pPr indent="-406400" lvl="0" marL="457200" rtl="0">
              <a:spcBef>
                <a:spcPts val="0"/>
              </a:spcBef>
              <a:buSzPct val="100000"/>
            </a:pPr>
            <a:r>
              <a:rPr lang="en-US" sz="2800"/>
              <a:t>The land must hold up the weight.</a:t>
            </a:r>
          </a:p>
        </p:txBody>
      </p:sp>
      <p:sp>
        <p:nvSpPr>
          <p:cNvPr id="110" name="Shape 110"/>
          <p:cNvSpPr txBox="1"/>
          <p:nvPr>
            <p:ph idx="2" type="body"/>
          </p:nvPr>
        </p:nvSpPr>
        <p:spPr>
          <a:xfrm>
            <a:off x="6172200" y="1556280"/>
            <a:ext cx="4609800" cy="4620600"/>
          </a:xfrm>
          <a:prstGeom prst="rect">
            <a:avLst/>
          </a:prstGeom>
        </p:spPr>
        <p:txBody>
          <a:bodyPr anchorCtr="0" anchor="t" bIns="91425" lIns="91425" rIns="91425" tIns="91425">
            <a:noAutofit/>
          </a:bodyPr>
          <a:lstStyle/>
          <a:p>
            <a:pPr indent="-406400" lvl="0" marL="457200" rtl="0">
              <a:spcBef>
                <a:spcPts val="0"/>
              </a:spcBef>
              <a:buSzPct val="100000"/>
            </a:pPr>
            <a:r>
              <a:rPr lang="en-US" sz="2800"/>
              <a:t>Costs</a:t>
            </a:r>
          </a:p>
          <a:p>
            <a:pPr indent="-406400" lvl="0" marL="457200" rtl="0">
              <a:spcBef>
                <a:spcPts val="0"/>
              </a:spcBef>
              <a:buSzPct val="100000"/>
            </a:pPr>
            <a:r>
              <a:rPr lang="en-US" sz="2800"/>
              <a:t>Size</a:t>
            </a:r>
          </a:p>
          <a:p>
            <a:pPr indent="-406400" lvl="0" marL="457200" rtl="0">
              <a:spcBef>
                <a:spcPts val="0"/>
              </a:spcBef>
              <a:buSzPct val="100000"/>
            </a:pPr>
            <a:r>
              <a:rPr lang="en-US" sz="2800"/>
              <a:t>Simplicity (for repairing)</a:t>
            </a:r>
          </a:p>
          <a:p>
            <a:pPr indent="-406400" lvl="0" marL="457200" rtl="0">
              <a:spcBef>
                <a:spcPts val="0"/>
              </a:spcBef>
              <a:buSzPct val="100000"/>
            </a:pPr>
            <a:r>
              <a:rPr lang="en-US" sz="2800"/>
              <a:t>Safety</a:t>
            </a:r>
          </a:p>
          <a:p>
            <a:pPr indent="-406400" lvl="0" marL="457200">
              <a:spcBef>
                <a:spcPts val="0"/>
              </a:spcBef>
              <a:buSzPct val="100000"/>
            </a:pPr>
            <a:r>
              <a:rPr lang="en-US" sz="2800"/>
              <a:t>How long it will last</a:t>
            </a:r>
          </a:p>
        </p:txBody>
      </p:sp>
      <p:sp>
        <p:nvSpPr>
          <p:cNvPr id="111" name="Shape 111"/>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Our Approach</a:t>
            </a:r>
          </a:p>
        </p:txBody>
      </p:sp>
      <p:sp>
        <p:nvSpPr>
          <p:cNvPr id="385" name="Shape 385"/>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228600" lvl="0" marL="457200" rtl="0">
              <a:spcBef>
                <a:spcPts val="0"/>
              </a:spcBef>
            </a:pPr>
            <a:r>
              <a:rPr lang="en-US"/>
              <a:t>Performed an experiment using wind turbine blades to measure the pitch angle (beta) and tip speed ratio (lambda) that would yield the optimal power coefficient (Cp) for the blades.</a:t>
            </a:r>
          </a:p>
          <a:p>
            <a:pPr indent="-228600" lvl="0" marL="457200" rtl="0">
              <a:spcBef>
                <a:spcPts val="0"/>
              </a:spcBef>
            </a:pPr>
            <a:r>
              <a:rPr lang="en-US"/>
              <a:t>Designed a set of 3D printed custom blades based on research</a:t>
            </a:r>
          </a:p>
          <a:p>
            <a:pPr indent="-228600" lvl="0" marL="457200" rtl="0">
              <a:spcBef>
                <a:spcPts val="0"/>
              </a:spcBef>
            </a:pPr>
            <a:r>
              <a:rPr lang="en-US"/>
              <a:t>Calculated the scaled up radius of the blades based on the maximum Cp from the experiment and</a:t>
            </a:r>
            <a:r>
              <a:rPr lang="en-US"/>
              <a:t> the power requirements of the pump.</a:t>
            </a:r>
          </a:p>
        </p:txBody>
      </p:sp>
      <p:sp>
        <p:nvSpPr>
          <p:cNvPr id="386" name="Shape 386"/>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Background Information &amp; Objective</a:t>
            </a:r>
          </a:p>
        </p:txBody>
      </p:sp>
      <p:sp>
        <p:nvSpPr>
          <p:cNvPr id="393" name="Shape 393"/>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0" lvl="0" marL="0" rtl="0">
              <a:spcBef>
                <a:spcPts val="0"/>
              </a:spcBef>
              <a:buNone/>
            </a:pPr>
            <a:r>
              <a:rPr lang="en-US"/>
              <a:t>Power produced in the ideal situation where all the wind’s energy is transferred to the wind turbine and the wind speed behind the turbine is 0m/s:</a:t>
            </a:r>
          </a:p>
          <a:p>
            <a:pPr indent="0" lvl="0" marL="0" rtl="0">
              <a:spcBef>
                <a:spcPts val="0"/>
              </a:spcBef>
              <a:buNone/>
            </a:pPr>
            <a:r>
              <a:t/>
            </a:r>
            <a:endParaRPr/>
          </a:p>
          <a:p>
            <a:pPr indent="0" lvl="0" marL="0" rtl="0">
              <a:spcBef>
                <a:spcPts val="0"/>
              </a:spcBef>
              <a:buNone/>
            </a:pPr>
            <a:r>
              <a:t/>
            </a:r>
            <a:endParaRPr/>
          </a:p>
          <a:p>
            <a:pPr indent="0" lvl="0" marL="0">
              <a:spcBef>
                <a:spcPts val="0"/>
              </a:spcBef>
              <a:buNone/>
            </a:pPr>
            <a:r>
              <a:rPr lang="en-US"/>
              <a:t>The power coefficient variable Cp is introduced to account for the losses in power. It is determined empirically for each blade design and is dependent on the pitch angle and tip speed ratio of the blades.</a:t>
            </a:r>
          </a:p>
        </p:txBody>
      </p:sp>
      <p:sp>
        <p:nvSpPr>
          <p:cNvPr id="394" name="Shape 394"/>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395" name="Shape 395"/>
          <p:cNvPicPr preferRelativeResize="0"/>
          <p:nvPr/>
        </p:nvPicPr>
        <p:blipFill>
          <a:blip r:embed="rId3">
            <a:alphaModFix/>
          </a:blip>
          <a:stretch>
            <a:fillRect/>
          </a:stretch>
        </p:blipFill>
        <p:spPr>
          <a:xfrm>
            <a:off x="2225712" y="2654775"/>
            <a:ext cx="2944336" cy="786450"/>
          </a:xfrm>
          <a:prstGeom prst="rect">
            <a:avLst/>
          </a:prstGeom>
          <a:noFill/>
          <a:ln>
            <a:noFill/>
          </a:ln>
        </p:spPr>
      </p:pic>
      <p:pic>
        <p:nvPicPr>
          <p:cNvPr id="396" name="Shape 396"/>
          <p:cNvPicPr preferRelativeResize="0"/>
          <p:nvPr/>
        </p:nvPicPr>
        <p:blipFill>
          <a:blip r:embed="rId4">
            <a:alphaModFix/>
          </a:blip>
          <a:stretch>
            <a:fillRect/>
          </a:stretch>
        </p:blipFill>
        <p:spPr>
          <a:xfrm>
            <a:off x="5799713" y="2654775"/>
            <a:ext cx="1910499" cy="786450"/>
          </a:xfrm>
          <a:prstGeom prst="rect">
            <a:avLst/>
          </a:prstGeom>
          <a:noFill/>
          <a:ln>
            <a:noFill/>
          </a:ln>
        </p:spPr>
      </p:pic>
      <p:pic>
        <p:nvPicPr>
          <p:cNvPr id="397" name="Shape 397"/>
          <p:cNvPicPr preferRelativeResize="0"/>
          <p:nvPr/>
        </p:nvPicPr>
        <p:blipFill>
          <a:blip r:embed="rId5">
            <a:alphaModFix/>
          </a:blip>
          <a:stretch>
            <a:fillRect/>
          </a:stretch>
        </p:blipFill>
        <p:spPr>
          <a:xfrm>
            <a:off x="4712324" y="4767825"/>
            <a:ext cx="2627650" cy="8347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Experiment Procedure</a:t>
            </a:r>
          </a:p>
        </p:txBody>
      </p:sp>
      <p:sp>
        <p:nvSpPr>
          <p:cNvPr id="404" name="Shape 404"/>
          <p:cNvSpPr txBox="1"/>
          <p:nvPr>
            <p:ph idx="1" type="body"/>
          </p:nvPr>
        </p:nvSpPr>
        <p:spPr>
          <a:xfrm>
            <a:off x="1410025" y="1459575"/>
            <a:ext cx="9372000" cy="1874100"/>
          </a:xfrm>
          <a:prstGeom prst="rect">
            <a:avLst/>
          </a:prstGeom>
        </p:spPr>
        <p:txBody>
          <a:bodyPr anchorCtr="0" anchor="t" bIns="91425" lIns="91425" rIns="91425" tIns="91425">
            <a:noAutofit/>
          </a:bodyPr>
          <a:lstStyle/>
          <a:p>
            <a:pPr indent="-228600" lvl="0" marL="457200" rtl="0">
              <a:spcBef>
                <a:spcPts val="0"/>
              </a:spcBef>
            </a:pPr>
            <a:r>
              <a:rPr lang="en-US"/>
              <a:t>Ensure the wind turbine is facing the fan directly and that the fan is blowing perpendicular to the wind turbine</a:t>
            </a:r>
          </a:p>
          <a:p>
            <a:pPr indent="-228600" lvl="0" marL="457200">
              <a:spcBef>
                <a:spcPts val="0"/>
              </a:spcBef>
            </a:pPr>
            <a:r>
              <a:rPr lang="en-US"/>
              <a:t>Measure wind speed at wind turbine and record power and RPM Repeat steps for different wind speeds and pitch angles</a:t>
            </a:r>
          </a:p>
        </p:txBody>
      </p:sp>
      <p:sp>
        <p:nvSpPr>
          <p:cNvPr id="405" name="Shape 405"/>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406" name="Shape 406"/>
          <p:cNvSpPr/>
          <p:nvPr/>
        </p:nvSpPr>
        <p:spPr>
          <a:xfrm>
            <a:off x="5625475" y="4295225"/>
            <a:ext cx="97200" cy="1449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7" name="Shape 407"/>
          <p:cNvSpPr/>
          <p:nvPr/>
        </p:nvSpPr>
        <p:spPr>
          <a:xfrm>
            <a:off x="5323225" y="4153250"/>
            <a:ext cx="410400" cy="2286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8" name="Shape 408"/>
          <p:cNvSpPr/>
          <p:nvPr/>
        </p:nvSpPr>
        <p:spPr>
          <a:xfrm>
            <a:off x="5485475" y="4153250"/>
            <a:ext cx="410400" cy="22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9" name="Shape 409"/>
          <p:cNvSpPr/>
          <p:nvPr/>
        </p:nvSpPr>
        <p:spPr>
          <a:xfrm>
            <a:off x="5453375" y="3504350"/>
            <a:ext cx="97200" cy="648900"/>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0" name="Shape 410"/>
          <p:cNvSpPr/>
          <p:nvPr/>
        </p:nvSpPr>
        <p:spPr>
          <a:xfrm rot="10800000">
            <a:off x="5453375" y="4381850"/>
            <a:ext cx="97200" cy="648900"/>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11" name="Shape 411"/>
          <p:cNvCxnSpPr/>
          <p:nvPr/>
        </p:nvCxnSpPr>
        <p:spPr>
          <a:xfrm>
            <a:off x="3408000" y="3678175"/>
            <a:ext cx="1795500" cy="0"/>
          </a:xfrm>
          <a:prstGeom prst="straightConnector1">
            <a:avLst/>
          </a:prstGeom>
          <a:noFill/>
          <a:ln cap="flat" cmpd="sng" w="9525">
            <a:solidFill>
              <a:schemeClr val="dk2"/>
            </a:solidFill>
            <a:prstDash val="solid"/>
            <a:round/>
            <a:headEnd len="lg" w="lg" type="none"/>
            <a:tailEnd len="lg" w="lg" type="triangle"/>
          </a:ln>
        </p:spPr>
      </p:cxnSp>
      <p:cxnSp>
        <p:nvCxnSpPr>
          <p:cNvPr id="412" name="Shape 412"/>
          <p:cNvCxnSpPr/>
          <p:nvPr/>
        </p:nvCxnSpPr>
        <p:spPr>
          <a:xfrm>
            <a:off x="3331800" y="4077050"/>
            <a:ext cx="1795500" cy="0"/>
          </a:xfrm>
          <a:prstGeom prst="straightConnector1">
            <a:avLst/>
          </a:prstGeom>
          <a:noFill/>
          <a:ln cap="flat" cmpd="sng" w="9525">
            <a:solidFill>
              <a:schemeClr val="dk2"/>
            </a:solidFill>
            <a:prstDash val="solid"/>
            <a:round/>
            <a:headEnd len="lg" w="lg" type="none"/>
            <a:tailEnd len="lg" w="lg" type="triangle"/>
          </a:ln>
        </p:spPr>
      </p:cxnSp>
      <p:cxnSp>
        <p:nvCxnSpPr>
          <p:cNvPr id="413" name="Shape 413"/>
          <p:cNvCxnSpPr/>
          <p:nvPr/>
        </p:nvCxnSpPr>
        <p:spPr>
          <a:xfrm>
            <a:off x="3377000" y="4859150"/>
            <a:ext cx="1795500" cy="0"/>
          </a:xfrm>
          <a:prstGeom prst="straightConnector1">
            <a:avLst/>
          </a:prstGeom>
          <a:noFill/>
          <a:ln cap="flat" cmpd="sng" w="9525">
            <a:solidFill>
              <a:schemeClr val="dk2"/>
            </a:solidFill>
            <a:prstDash val="solid"/>
            <a:round/>
            <a:headEnd len="lg" w="lg" type="none"/>
            <a:tailEnd len="lg" w="lg" type="triangle"/>
          </a:ln>
        </p:spPr>
      </p:cxnSp>
      <p:cxnSp>
        <p:nvCxnSpPr>
          <p:cNvPr id="414" name="Shape 414"/>
          <p:cNvCxnSpPr/>
          <p:nvPr/>
        </p:nvCxnSpPr>
        <p:spPr>
          <a:xfrm>
            <a:off x="3331800" y="4458050"/>
            <a:ext cx="1795500" cy="0"/>
          </a:xfrm>
          <a:prstGeom prst="straightConnector1">
            <a:avLst/>
          </a:prstGeom>
          <a:noFill/>
          <a:ln cap="flat" cmpd="sng" w="9525">
            <a:solidFill>
              <a:schemeClr val="dk2"/>
            </a:solidFill>
            <a:prstDash val="solid"/>
            <a:round/>
            <a:headEnd len="lg" w="lg" type="none"/>
            <a:tailEnd len="lg" w="lg" type="triangle"/>
          </a:ln>
        </p:spPr>
      </p:cxnSp>
      <p:sp>
        <p:nvSpPr>
          <p:cNvPr id="415" name="Shape 415"/>
          <p:cNvSpPr/>
          <p:nvPr/>
        </p:nvSpPr>
        <p:spPr>
          <a:xfrm>
            <a:off x="7886250" y="5106500"/>
            <a:ext cx="1936200" cy="6489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16" name="Shape 416"/>
          <p:cNvCxnSpPr>
            <a:stCxn id="406" idx="2"/>
            <a:endCxn id="415" idx="1"/>
          </p:cNvCxnSpPr>
          <p:nvPr/>
        </p:nvCxnSpPr>
        <p:spPr>
          <a:xfrm rot="-5400000">
            <a:off x="6623275" y="4481825"/>
            <a:ext cx="313800" cy="2212200"/>
          </a:xfrm>
          <a:prstGeom prst="curvedConnector4">
            <a:avLst>
              <a:gd fmla="val -75884" name="adj1"/>
              <a:gd fmla="val 51098" name="adj2"/>
            </a:avLst>
          </a:prstGeom>
          <a:noFill/>
          <a:ln cap="flat" cmpd="sng" w="9525">
            <a:solidFill>
              <a:schemeClr val="dk2"/>
            </a:solidFill>
            <a:prstDash val="solid"/>
            <a:round/>
            <a:headEnd len="lg" w="lg" type="none"/>
            <a:tailEnd len="lg" w="lg" type="none"/>
          </a:ln>
        </p:spPr>
      </p:cxnSp>
      <p:cxnSp>
        <p:nvCxnSpPr>
          <p:cNvPr id="417" name="Shape 417"/>
          <p:cNvCxnSpPr>
            <a:stCxn id="406" idx="2"/>
          </p:cNvCxnSpPr>
          <p:nvPr/>
        </p:nvCxnSpPr>
        <p:spPr>
          <a:xfrm rot="-5400000">
            <a:off x="6509725" y="4368275"/>
            <a:ext cx="540900" cy="2212200"/>
          </a:xfrm>
          <a:prstGeom prst="curvedConnector4">
            <a:avLst>
              <a:gd fmla="val -44024" name="adj1"/>
              <a:gd fmla="val 51098" name="adj2"/>
            </a:avLst>
          </a:prstGeom>
          <a:noFill/>
          <a:ln cap="flat" cmpd="sng" w="9525">
            <a:solidFill>
              <a:srgbClr val="FF0000"/>
            </a:solidFill>
            <a:prstDash val="solid"/>
            <a:round/>
            <a:headEnd len="lg" w="lg" type="none"/>
            <a:tailEnd len="lg" w="lg" type="none"/>
          </a:ln>
        </p:spPr>
      </p:cxnSp>
      <p:sp>
        <p:nvSpPr>
          <p:cNvPr id="418" name="Shape 418"/>
          <p:cNvSpPr txBox="1"/>
          <p:nvPr/>
        </p:nvSpPr>
        <p:spPr>
          <a:xfrm>
            <a:off x="8005250" y="5232350"/>
            <a:ext cx="724800" cy="404100"/>
          </a:xfrm>
          <a:prstGeom prst="rect">
            <a:avLst/>
          </a:prstGeom>
          <a:solidFill>
            <a:srgbClr val="CCCCCC"/>
          </a:solidFill>
          <a:ln>
            <a:noFill/>
          </a:ln>
        </p:spPr>
        <p:txBody>
          <a:bodyPr anchorCtr="0" anchor="t" bIns="91425" lIns="91425" rIns="91425" tIns="91425">
            <a:noAutofit/>
          </a:bodyPr>
          <a:lstStyle/>
          <a:p>
            <a:pPr lvl="0" algn="ctr">
              <a:spcBef>
                <a:spcPts val="0"/>
              </a:spcBef>
              <a:buNone/>
            </a:pPr>
            <a:r>
              <a:rPr lang="en-US"/>
              <a:t>mW</a:t>
            </a:r>
          </a:p>
        </p:txBody>
      </p:sp>
      <p:sp>
        <p:nvSpPr>
          <p:cNvPr id="419" name="Shape 419"/>
          <p:cNvSpPr txBox="1"/>
          <p:nvPr/>
        </p:nvSpPr>
        <p:spPr>
          <a:xfrm>
            <a:off x="8849025" y="5232350"/>
            <a:ext cx="789600" cy="404100"/>
          </a:xfrm>
          <a:prstGeom prst="rect">
            <a:avLst/>
          </a:prstGeom>
          <a:solidFill>
            <a:srgbClr val="CCCCCC"/>
          </a:solidFill>
          <a:ln>
            <a:noFill/>
          </a:ln>
        </p:spPr>
        <p:txBody>
          <a:bodyPr anchorCtr="0" anchor="t" bIns="91425" lIns="91425" rIns="91425" tIns="91425">
            <a:noAutofit/>
          </a:bodyPr>
          <a:lstStyle/>
          <a:p>
            <a:pPr lvl="0" rtl="0" algn="ctr">
              <a:spcBef>
                <a:spcPts val="0"/>
              </a:spcBef>
              <a:buNone/>
            </a:pPr>
            <a:r>
              <a:rPr lang="en-US"/>
              <a:t>RPM</a:t>
            </a:r>
          </a:p>
        </p:txBody>
      </p:sp>
      <p:sp>
        <p:nvSpPr>
          <p:cNvPr id="420" name="Shape 420"/>
          <p:cNvSpPr/>
          <p:nvPr/>
        </p:nvSpPr>
        <p:spPr>
          <a:xfrm>
            <a:off x="2380375" y="3579850"/>
            <a:ext cx="410400" cy="16455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1" name="Shape 421"/>
          <p:cNvSpPr/>
          <p:nvPr/>
        </p:nvSpPr>
        <p:spPr>
          <a:xfrm>
            <a:off x="2531800" y="4262775"/>
            <a:ext cx="97200" cy="22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2" name="Shape 422"/>
          <p:cNvSpPr/>
          <p:nvPr/>
        </p:nvSpPr>
        <p:spPr>
          <a:xfrm>
            <a:off x="2542600" y="3623325"/>
            <a:ext cx="75600" cy="648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3" name="Shape 423"/>
          <p:cNvSpPr/>
          <p:nvPr/>
        </p:nvSpPr>
        <p:spPr>
          <a:xfrm>
            <a:off x="2542600" y="4500825"/>
            <a:ext cx="75600" cy="648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4" name="Shape 424"/>
          <p:cNvSpPr/>
          <p:nvPr/>
        </p:nvSpPr>
        <p:spPr>
          <a:xfrm rot="354836">
            <a:off x="2443783" y="4356109"/>
            <a:ext cx="75702" cy="1244020"/>
          </a:xfrm>
          <a:prstGeom prst="rect">
            <a:avLst/>
          </a:prstGeom>
          <a:solidFill>
            <a:srgbClr val="666666"/>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5" name="Shape 425"/>
          <p:cNvSpPr/>
          <p:nvPr/>
        </p:nvSpPr>
        <p:spPr>
          <a:xfrm>
            <a:off x="2369550" y="5571625"/>
            <a:ext cx="410400" cy="86700"/>
          </a:xfrm>
          <a:prstGeom prst="rect">
            <a:avLst/>
          </a:prstGeom>
          <a:solidFill>
            <a:srgbClr val="66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Measuring Cp while varying tip speed ratio</a:t>
            </a:r>
          </a:p>
        </p:txBody>
      </p:sp>
      <p:sp>
        <p:nvSpPr>
          <p:cNvPr id="432" name="Shape 432"/>
          <p:cNvSpPr txBox="1"/>
          <p:nvPr>
            <p:ph idx="1" type="body"/>
          </p:nvPr>
        </p:nvSpPr>
        <p:spPr>
          <a:xfrm>
            <a:off x="7766626" y="1566000"/>
            <a:ext cx="3015300" cy="4620600"/>
          </a:xfrm>
          <a:prstGeom prst="rect">
            <a:avLst/>
          </a:prstGeom>
        </p:spPr>
        <p:txBody>
          <a:bodyPr anchorCtr="0" anchor="t" bIns="91425" lIns="91425" rIns="91425" tIns="91425">
            <a:noAutofit/>
          </a:bodyPr>
          <a:lstStyle/>
          <a:p>
            <a:pPr indent="0" lvl="0" marL="139700">
              <a:spcBef>
                <a:spcPts val="0"/>
              </a:spcBef>
              <a:buNone/>
            </a:pPr>
            <a:r>
              <a:rPr lang="en-US" sz="2000"/>
              <a:t>Tip speed ratio was calculated using the RPM measurements obtained during the experiment, using the equation:</a:t>
            </a:r>
          </a:p>
        </p:txBody>
      </p:sp>
      <p:sp>
        <p:nvSpPr>
          <p:cNvPr id="433" name="Shape 433"/>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34" name="Shape 434"/>
          <p:cNvPicPr preferRelativeResize="0"/>
          <p:nvPr/>
        </p:nvPicPr>
        <p:blipFill>
          <a:blip r:embed="rId3">
            <a:alphaModFix/>
          </a:blip>
          <a:stretch>
            <a:fillRect/>
          </a:stretch>
        </p:blipFill>
        <p:spPr>
          <a:xfrm>
            <a:off x="1410025" y="1565999"/>
            <a:ext cx="6160809" cy="4620600"/>
          </a:xfrm>
          <a:prstGeom prst="rect">
            <a:avLst/>
          </a:prstGeom>
          <a:noFill/>
          <a:ln>
            <a:noFill/>
          </a:ln>
        </p:spPr>
      </p:pic>
      <p:pic>
        <p:nvPicPr>
          <p:cNvPr id="435" name="Shape 435"/>
          <p:cNvPicPr preferRelativeResize="0"/>
          <p:nvPr/>
        </p:nvPicPr>
        <p:blipFill>
          <a:blip r:embed="rId4">
            <a:alphaModFix/>
          </a:blip>
          <a:stretch>
            <a:fillRect/>
          </a:stretch>
        </p:blipFill>
        <p:spPr>
          <a:xfrm>
            <a:off x="7766624" y="3610425"/>
            <a:ext cx="3015300" cy="7721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txBox="1"/>
          <p:nvPr>
            <p:ph type="title"/>
          </p:nvPr>
        </p:nvSpPr>
        <p:spPr>
          <a:xfrm>
            <a:off x="1410025" y="428487"/>
            <a:ext cx="9372000" cy="1183500"/>
          </a:xfrm>
          <a:prstGeom prst="rect">
            <a:avLst/>
          </a:prstGeom>
        </p:spPr>
        <p:txBody>
          <a:bodyPr anchorCtr="0" anchor="b" bIns="91425" lIns="91425" rIns="91425" tIns="91425">
            <a:noAutofit/>
          </a:bodyPr>
          <a:lstStyle/>
          <a:p>
            <a:pPr lvl="0">
              <a:spcBef>
                <a:spcPts val="0"/>
              </a:spcBef>
              <a:buNone/>
            </a:pPr>
            <a:r>
              <a:rPr lang="en-US" sz="2700"/>
              <a:t>Maximum Cp from all pitch angle and tip speed ratio combinations</a:t>
            </a:r>
          </a:p>
        </p:txBody>
      </p:sp>
      <p:sp>
        <p:nvSpPr>
          <p:cNvPr id="442" name="Shape 442"/>
          <p:cNvSpPr txBox="1"/>
          <p:nvPr>
            <p:ph idx="1" type="body"/>
          </p:nvPr>
        </p:nvSpPr>
        <p:spPr>
          <a:xfrm>
            <a:off x="7550301" y="1566000"/>
            <a:ext cx="3231600" cy="4620600"/>
          </a:xfrm>
          <a:prstGeom prst="rect">
            <a:avLst/>
          </a:prstGeom>
        </p:spPr>
        <p:txBody>
          <a:bodyPr anchorCtr="0" anchor="t" bIns="91425" lIns="91425" rIns="91425" tIns="91425">
            <a:noAutofit/>
          </a:bodyPr>
          <a:lstStyle/>
          <a:p>
            <a:pPr indent="0" lvl="0" marL="0" rtl="0">
              <a:spcBef>
                <a:spcPts val="0"/>
              </a:spcBef>
              <a:buNone/>
            </a:pPr>
            <a:r>
              <a:t/>
            </a:r>
            <a:endParaRPr/>
          </a:p>
          <a:p>
            <a:pPr indent="0" lvl="0" marL="0" rtl="0">
              <a:spcBef>
                <a:spcPts val="0"/>
              </a:spcBef>
              <a:buNone/>
            </a:pPr>
            <a:r>
              <a:rPr lang="en-US"/>
              <a:t>Maximum Cp occurred at a pitch angle of 20 degrees and a tip speed ratio of approx. 4.11.</a:t>
            </a:r>
          </a:p>
          <a:p>
            <a:pPr indent="0" lvl="0" marL="0">
              <a:spcBef>
                <a:spcPts val="0"/>
              </a:spcBef>
              <a:buNone/>
            </a:pPr>
            <a:r>
              <a:rPr lang="en-US"/>
              <a:t>This value was chosen for our design and used in further calculations.</a:t>
            </a:r>
          </a:p>
        </p:txBody>
      </p:sp>
      <p:sp>
        <p:nvSpPr>
          <p:cNvPr id="443" name="Shape 443"/>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44" name="Shape 444"/>
          <p:cNvPicPr preferRelativeResize="0"/>
          <p:nvPr/>
        </p:nvPicPr>
        <p:blipFill>
          <a:blip r:embed="rId3">
            <a:alphaModFix/>
          </a:blip>
          <a:stretch>
            <a:fillRect/>
          </a:stretch>
        </p:blipFill>
        <p:spPr>
          <a:xfrm>
            <a:off x="1410024" y="1566000"/>
            <a:ext cx="5829524" cy="4372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Wind Turbine: Blade Design</a:t>
            </a:r>
          </a:p>
        </p:txBody>
      </p:sp>
      <p:sp>
        <p:nvSpPr>
          <p:cNvPr id="451" name="Shape 451"/>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228600" lvl="0" marL="457200" rtl="0">
              <a:spcBef>
                <a:spcPts val="0"/>
              </a:spcBef>
            </a:pPr>
            <a:r>
              <a:rPr lang="en-US"/>
              <a:t>Radius: 13.5m</a:t>
            </a:r>
          </a:p>
          <a:p>
            <a:pPr indent="-228600" lvl="0" marL="457200" rtl="0">
              <a:spcBef>
                <a:spcPts val="0"/>
              </a:spcBef>
            </a:pPr>
            <a:r>
              <a:rPr lang="en-US"/>
              <a:t>Pitch Angle: 20 Degrees</a:t>
            </a:r>
          </a:p>
          <a:p>
            <a:pPr indent="-228600" lvl="0" marL="457200" rtl="0">
              <a:spcBef>
                <a:spcPts val="0"/>
              </a:spcBef>
            </a:pPr>
            <a:r>
              <a:rPr lang="en-US"/>
              <a:t>RPM: approx 16</a:t>
            </a:r>
          </a:p>
          <a:p>
            <a:pPr indent="-228600" lvl="0" marL="457200" rtl="0">
              <a:spcBef>
                <a:spcPts val="0"/>
              </a:spcBef>
            </a:pPr>
            <a:r>
              <a:rPr lang="en-US"/>
              <a:t>Power Produced: 3753 W</a:t>
            </a:r>
          </a:p>
          <a:p>
            <a:pPr indent="0" lvl="0" marL="0" rtl="0">
              <a:spcBef>
                <a:spcPts val="0"/>
              </a:spcBef>
              <a:buNone/>
            </a:pPr>
            <a:r>
              <a:t/>
            </a:r>
            <a:endParaRPr sz="1800"/>
          </a:p>
          <a:p>
            <a:pPr indent="0" lvl="0" marL="0" rtl="0">
              <a:spcBef>
                <a:spcPts val="0"/>
              </a:spcBef>
              <a:buNone/>
            </a:pPr>
            <a:r>
              <a:rPr lang="en-US"/>
              <a:t>Assumptions</a:t>
            </a:r>
          </a:p>
          <a:p>
            <a:pPr indent="-228600" lvl="0" marL="457200" rtl="0">
              <a:spcBef>
                <a:spcPts val="0"/>
              </a:spcBef>
            </a:pPr>
            <a:r>
              <a:rPr lang="en-US"/>
              <a:t>T</a:t>
            </a:r>
            <a:r>
              <a:rPr lang="en-US"/>
              <a:t>hat there are no structures or features in the surrounding landscape that will block wind from approaching the turbine.</a:t>
            </a:r>
          </a:p>
        </p:txBody>
      </p:sp>
      <p:sp>
        <p:nvSpPr>
          <p:cNvPr id="452" name="Shape 452"/>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Wind Turbine: 3D Blade Design</a:t>
            </a:r>
          </a:p>
        </p:txBody>
      </p:sp>
      <p:sp>
        <p:nvSpPr>
          <p:cNvPr id="459" name="Shape 459"/>
          <p:cNvSpPr txBox="1"/>
          <p:nvPr>
            <p:ph idx="1" type="body"/>
          </p:nvPr>
        </p:nvSpPr>
        <p:spPr>
          <a:xfrm>
            <a:off x="7290675" y="1566000"/>
            <a:ext cx="3645300" cy="4620600"/>
          </a:xfrm>
          <a:prstGeom prst="rect">
            <a:avLst/>
          </a:prstGeom>
        </p:spPr>
        <p:txBody>
          <a:bodyPr anchorCtr="0" anchor="t" bIns="91425" lIns="91425" rIns="91425" tIns="91425">
            <a:noAutofit/>
          </a:bodyPr>
          <a:lstStyle/>
          <a:p>
            <a:pPr indent="0" lvl="0" marL="139700" rtl="0">
              <a:spcBef>
                <a:spcPts val="0"/>
              </a:spcBef>
              <a:buNone/>
            </a:pPr>
            <a:r>
              <a:rPr lang="en-US"/>
              <a:t>Custom 3D blade design was created based on research and the workshop tutorials. Its radius is 16.6 cm</a:t>
            </a:r>
          </a:p>
          <a:p>
            <a:pPr indent="0" lvl="0" marL="139700" rtl="0">
              <a:spcBef>
                <a:spcPts val="0"/>
              </a:spcBef>
              <a:buNone/>
            </a:pPr>
            <a:r>
              <a:rPr lang="en-US"/>
              <a:t>Our final design has not yet been finalised.</a:t>
            </a:r>
          </a:p>
          <a:p>
            <a:pPr indent="0" lvl="0" marL="139700">
              <a:spcBef>
                <a:spcPts val="0"/>
              </a:spcBef>
              <a:buNone/>
            </a:pPr>
            <a:r>
              <a:t/>
            </a:r>
            <a:endParaRPr/>
          </a:p>
        </p:txBody>
      </p:sp>
      <p:sp>
        <p:nvSpPr>
          <p:cNvPr id="460" name="Shape 460"/>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61" name="Shape 461"/>
          <p:cNvPicPr preferRelativeResize="0"/>
          <p:nvPr/>
        </p:nvPicPr>
        <p:blipFill>
          <a:blip r:embed="rId3">
            <a:alphaModFix/>
          </a:blip>
          <a:stretch>
            <a:fillRect/>
          </a:stretch>
        </p:blipFill>
        <p:spPr>
          <a:xfrm>
            <a:off x="1410024" y="1824462"/>
            <a:ext cx="5472349" cy="4103676"/>
          </a:xfrm>
          <a:prstGeom prst="rect">
            <a:avLst/>
          </a:prstGeom>
          <a:noFill/>
          <a:ln>
            <a:noFill/>
          </a:ln>
        </p:spPr>
      </p:pic>
      <p:sp>
        <p:nvSpPr>
          <p:cNvPr id="462" name="Shape 462"/>
          <p:cNvSpPr txBox="1"/>
          <p:nvPr/>
        </p:nvSpPr>
        <p:spPr>
          <a:xfrm>
            <a:off x="3387875" y="6068600"/>
            <a:ext cx="1973400" cy="427500"/>
          </a:xfrm>
          <a:prstGeom prst="rect">
            <a:avLst/>
          </a:prstGeom>
          <a:noFill/>
          <a:ln>
            <a:noFill/>
          </a:ln>
        </p:spPr>
        <p:txBody>
          <a:bodyPr anchorCtr="0" anchor="t" bIns="91425" lIns="91425" rIns="91425" tIns="91425">
            <a:noAutofit/>
          </a:bodyPr>
          <a:lstStyle/>
          <a:p>
            <a:pPr lvl="0">
              <a:spcBef>
                <a:spcPts val="0"/>
              </a:spcBef>
              <a:buNone/>
            </a:pPr>
            <a:r>
              <a:rPr b="1" lang="en-US"/>
              <a:t>1:81.82</a:t>
            </a:r>
          </a:p>
        </p:txBody>
      </p:sp>
      <p:cxnSp>
        <p:nvCxnSpPr>
          <p:cNvPr id="463" name="Shape 463"/>
          <p:cNvCxnSpPr/>
          <p:nvPr/>
        </p:nvCxnSpPr>
        <p:spPr>
          <a:xfrm>
            <a:off x="1774000" y="5397700"/>
            <a:ext cx="303000" cy="0"/>
          </a:xfrm>
          <a:prstGeom prst="straightConnector1">
            <a:avLst/>
          </a:prstGeom>
          <a:noFill/>
          <a:ln cap="flat" cmpd="sng" w="38100">
            <a:solidFill>
              <a:schemeClr val="dk2"/>
            </a:solidFill>
            <a:prstDash val="solid"/>
            <a:round/>
            <a:headEnd len="lg" w="lg" type="none"/>
            <a:tailEnd len="lg" w="lg" type="none"/>
          </a:ln>
        </p:spPr>
      </p:cxnSp>
      <p:sp>
        <p:nvSpPr>
          <p:cNvPr id="464" name="Shape 464"/>
          <p:cNvSpPr txBox="1"/>
          <p:nvPr/>
        </p:nvSpPr>
        <p:spPr>
          <a:xfrm>
            <a:off x="1625175" y="5443675"/>
            <a:ext cx="613500" cy="427500"/>
          </a:xfrm>
          <a:prstGeom prst="rect">
            <a:avLst/>
          </a:prstGeom>
          <a:noFill/>
          <a:ln>
            <a:noFill/>
          </a:ln>
        </p:spPr>
        <p:txBody>
          <a:bodyPr anchorCtr="0" anchor="t" bIns="91425" lIns="91425" rIns="91425" tIns="91425">
            <a:noAutofit/>
          </a:bodyPr>
          <a:lstStyle/>
          <a:p>
            <a:pPr lvl="0" rtl="0">
              <a:spcBef>
                <a:spcPts val="0"/>
              </a:spcBef>
              <a:buNone/>
            </a:pPr>
            <a:r>
              <a:rPr b="1" lang="en-US"/>
              <a:t>1 cm</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ph type="title"/>
          </p:nvPr>
        </p:nvSpPr>
        <p:spPr>
          <a:xfrm>
            <a:off x="1751776" y="2263913"/>
            <a:ext cx="6949500" cy="3143400"/>
          </a:xfrm>
          <a:prstGeom prst="rect">
            <a:avLst/>
          </a:prstGeom>
        </p:spPr>
        <p:txBody>
          <a:bodyPr anchorCtr="0" anchor="b" bIns="91425" lIns="91425" rIns="91425" tIns="91425">
            <a:noAutofit/>
          </a:bodyPr>
          <a:lstStyle/>
          <a:p>
            <a:pPr lvl="0" rtl="0">
              <a:spcBef>
                <a:spcPts val="0"/>
              </a:spcBef>
              <a:buNone/>
            </a:pPr>
            <a:r>
              <a:rPr lang="en-US"/>
              <a:t>Conclusion</a:t>
            </a:r>
          </a:p>
        </p:txBody>
      </p:sp>
      <p:sp>
        <p:nvSpPr>
          <p:cNvPr id="471" name="Shape 471"/>
          <p:cNvSpPr txBox="1"/>
          <p:nvPr>
            <p:ph idx="1" type="body"/>
          </p:nvPr>
        </p:nvSpPr>
        <p:spPr>
          <a:xfrm>
            <a:off x="1751776" y="5381892"/>
            <a:ext cx="6949500" cy="4494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To Conclude...</a:t>
            </a:r>
          </a:p>
        </p:txBody>
      </p:sp>
      <p:sp>
        <p:nvSpPr>
          <p:cNvPr id="478" name="Shape 478"/>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t/>
            </a:r>
            <a:endParaRPr/>
          </a:p>
        </p:txBody>
      </p:sp>
      <p:sp>
        <p:nvSpPr>
          <p:cNvPr id="479" name="Shape 479"/>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80" name="Shape 480"/>
          <p:cNvPicPr preferRelativeResize="0"/>
          <p:nvPr/>
        </p:nvPicPr>
        <p:blipFill>
          <a:blip r:embed="rId3">
            <a:alphaModFix/>
          </a:blip>
          <a:stretch>
            <a:fillRect/>
          </a:stretch>
        </p:blipFill>
        <p:spPr>
          <a:xfrm>
            <a:off x="0" y="0"/>
            <a:ext cx="11239500" cy="6524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t/>
            </a:r>
            <a:endParaRPr/>
          </a:p>
        </p:txBody>
      </p:sp>
      <p:sp>
        <p:nvSpPr>
          <p:cNvPr id="487" name="Shape 487"/>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t/>
            </a:r>
            <a:endParaRPr/>
          </a:p>
        </p:txBody>
      </p:sp>
      <p:sp>
        <p:nvSpPr>
          <p:cNvPr id="488" name="Shape 488"/>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89" name="Shape 489"/>
          <p:cNvPicPr preferRelativeResize="0"/>
          <p:nvPr/>
        </p:nvPicPr>
        <p:blipFill>
          <a:blip r:embed="rId3">
            <a:alphaModFix/>
          </a:blip>
          <a:stretch>
            <a:fillRect/>
          </a:stretch>
        </p:blipFill>
        <p:spPr>
          <a:xfrm>
            <a:off x="1871675" y="-12"/>
            <a:ext cx="8448675" cy="660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Background Information</a:t>
            </a:r>
          </a:p>
        </p:txBody>
      </p:sp>
      <p:sp>
        <p:nvSpPr>
          <p:cNvPr id="118" name="Shape 118"/>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0" lvl="0" marL="0" rtl="0">
              <a:spcBef>
                <a:spcPts val="0"/>
              </a:spcBef>
              <a:buNone/>
            </a:pPr>
            <a:r>
              <a:rPr lang="en-US"/>
              <a:t>How </a:t>
            </a:r>
            <a:r>
              <a:rPr lang="en-US"/>
              <a:t>we approached </a:t>
            </a:r>
            <a:r>
              <a:rPr lang="en-US"/>
              <a:t>each of the modules in the design project:</a:t>
            </a:r>
          </a:p>
          <a:p>
            <a:pPr indent="-228600" lvl="0" marL="457200" rtl="0">
              <a:lnSpc>
                <a:spcPct val="200000"/>
              </a:lnSpc>
              <a:spcBef>
                <a:spcPts val="0"/>
              </a:spcBef>
              <a:buAutoNum type="arabicPeriod"/>
            </a:pPr>
            <a:r>
              <a:rPr lang="en-US"/>
              <a:t>Modelling for empirical coefficients using the experimental rig</a:t>
            </a:r>
          </a:p>
          <a:p>
            <a:pPr indent="-228600" lvl="0" marL="457200" rtl="0">
              <a:lnSpc>
                <a:spcPct val="200000"/>
              </a:lnSpc>
              <a:spcBef>
                <a:spcPts val="0"/>
              </a:spcBef>
              <a:buAutoNum type="arabicPeriod"/>
            </a:pPr>
            <a:r>
              <a:rPr lang="en-US"/>
              <a:t>Creating a model using relevant equations</a:t>
            </a:r>
          </a:p>
          <a:p>
            <a:pPr indent="-228600" lvl="0" marL="457200" rtl="0">
              <a:lnSpc>
                <a:spcPct val="200000"/>
              </a:lnSpc>
              <a:spcBef>
                <a:spcPts val="0"/>
              </a:spcBef>
              <a:buAutoNum type="arabicPeriod"/>
            </a:pPr>
            <a:r>
              <a:rPr lang="en-US"/>
              <a:t>Combining theory and empirical data to generate models for our design</a:t>
            </a:r>
          </a:p>
          <a:p>
            <a:pPr indent="-228600" lvl="0" marL="457200" rtl="0">
              <a:lnSpc>
                <a:spcPct val="200000"/>
              </a:lnSpc>
              <a:spcBef>
                <a:spcPts val="0"/>
              </a:spcBef>
              <a:buAutoNum type="arabicPeriod"/>
            </a:pPr>
            <a:r>
              <a:rPr lang="en-US"/>
              <a:t>Solving model using differential equations in MATLAB</a:t>
            </a:r>
          </a:p>
        </p:txBody>
      </p:sp>
      <p:sp>
        <p:nvSpPr>
          <p:cNvPr id="119" name="Shape 119"/>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t/>
            </a:r>
            <a:endParaRPr/>
          </a:p>
        </p:txBody>
      </p:sp>
      <p:sp>
        <p:nvSpPr>
          <p:cNvPr id="496" name="Shape 496"/>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t/>
            </a:r>
            <a:endParaRPr/>
          </a:p>
        </p:txBody>
      </p:sp>
      <p:sp>
        <p:nvSpPr>
          <p:cNvPr id="497" name="Shape 497"/>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98" name="Shape 498"/>
          <p:cNvPicPr preferRelativeResize="0"/>
          <p:nvPr/>
        </p:nvPicPr>
        <p:blipFill>
          <a:blip r:embed="rId3">
            <a:alphaModFix/>
          </a:blip>
          <a:stretch>
            <a:fillRect/>
          </a:stretch>
        </p:blipFill>
        <p:spPr>
          <a:xfrm>
            <a:off x="887750" y="85725"/>
            <a:ext cx="9983075" cy="6686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 name="Shape 503"/>
        <p:cNvGrpSpPr/>
        <p:nvPr/>
      </p:nvGrpSpPr>
      <p:grpSpPr>
        <a:xfrm>
          <a:off x="0" y="0"/>
          <a:ext cx="0" cy="0"/>
          <a:chOff x="0" y="0"/>
          <a:chExt cx="0" cy="0"/>
        </a:xfrm>
      </p:grpSpPr>
      <p:sp>
        <p:nvSpPr>
          <p:cNvPr id="504" name="Shape 504"/>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t/>
            </a:r>
            <a:endParaRPr/>
          </a:p>
        </p:txBody>
      </p:sp>
      <p:sp>
        <p:nvSpPr>
          <p:cNvPr id="505" name="Shape 505"/>
          <p:cNvSpPr txBox="1"/>
          <p:nvPr>
            <p:ph idx="1" type="body"/>
          </p:nvPr>
        </p:nvSpPr>
        <p:spPr>
          <a:xfrm>
            <a:off x="1410026" y="1566000"/>
            <a:ext cx="9372000" cy="4620600"/>
          </a:xfrm>
          <a:prstGeom prst="rect">
            <a:avLst/>
          </a:prstGeom>
        </p:spPr>
        <p:txBody>
          <a:bodyPr anchorCtr="0" anchor="t" bIns="91425" lIns="91425" rIns="91425" tIns="91425">
            <a:noAutofit/>
          </a:bodyPr>
          <a:lstStyle/>
          <a:p>
            <a:pPr lvl="0">
              <a:spcBef>
                <a:spcPts val="0"/>
              </a:spcBef>
              <a:buNone/>
            </a:pPr>
            <a:r>
              <a:t/>
            </a:r>
            <a:endParaRPr/>
          </a:p>
        </p:txBody>
      </p:sp>
      <p:sp>
        <p:nvSpPr>
          <p:cNvPr id="506" name="Shape 506"/>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507" name="Shape 507"/>
          <p:cNvPicPr preferRelativeResize="0"/>
          <p:nvPr/>
        </p:nvPicPr>
        <p:blipFill>
          <a:blip r:embed="rId3">
            <a:alphaModFix/>
          </a:blip>
          <a:stretch>
            <a:fillRect/>
          </a:stretch>
        </p:blipFill>
        <p:spPr>
          <a:xfrm>
            <a:off x="1743075" y="204787"/>
            <a:ext cx="8705850" cy="6448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rPr lang="en-US"/>
              <a:t>Plan B</a:t>
            </a:r>
          </a:p>
        </p:txBody>
      </p:sp>
      <p:sp>
        <p:nvSpPr>
          <p:cNvPr id="514" name="Shape 514"/>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t/>
            </a:r>
            <a:endParaRPr/>
          </a:p>
        </p:txBody>
      </p:sp>
      <p:pic>
        <p:nvPicPr>
          <p:cNvPr id="515" name="Shape 515"/>
          <p:cNvPicPr preferRelativeResize="0"/>
          <p:nvPr/>
        </p:nvPicPr>
        <p:blipFill>
          <a:blip r:embed="rId3">
            <a:alphaModFix/>
          </a:blip>
          <a:stretch>
            <a:fillRect/>
          </a:stretch>
        </p:blipFill>
        <p:spPr>
          <a:xfrm>
            <a:off x="75012" y="684700"/>
            <a:ext cx="12041974" cy="54885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t/>
            </a:r>
            <a:endParaRPr/>
          </a:p>
        </p:txBody>
      </p:sp>
      <p:sp>
        <p:nvSpPr>
          <p:cNvPr id="522" name="Shape 522"/>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t/>
            </a:r>
            <a:endParaRPr/>
          </a:p>
        </p:txBody>
      </p:sp>
      <p:pic>
        <p:nvPicPr>
          <p:cNvPr id="523" name="Shape 52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sp>
        <p:nvSpPr>
          <p:cNvPr id="529" name="Shape 529"/>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t/>
            </a:r>
            <a:endParaRPr/>
          </a:p>
        </p:txBody>
      </p:sp>
      <p:sp>
        <p:nvSpPr>
          <p:cNvPr id="530" name="Shape 530"/>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t/>
            </a:r>
            <a:endParaRPr/>
          </a:p>
        </p:txBody>
      </p:sp>
      <p:pic>
        <p:nvPicPr>
          <p:cNvPr id="531" name="Shape 531"/>
          <p:cNvPicPr preferRelativeResize="0"/>
          <p:nvPr/>
        </p:nvPicPr>
        <p:blipFill>
          <a:blip r:embed="rId3">
            <a:alphaModFix/>
          </a:blip>
          <a:stretch>
            <a:fillRect/>
          </a:stretch>
        </p:blipFill>
        <p:spPr>
          <a:xfrm>
            <a:off x="0" y="53750"/>
            <a:ext cx="12192000" cy="67504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t/>
            </a:r>
            <a:endParaRPr/>
          </a:p>
        </p:txBody>
      </p:sp>
      <p:sp>
        <p:nvSpPr>
          <p:cNvPr id="538" name="Shape 538"/>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t/>
            </a:r>
            <a:endParaRPr/>
          </a:p>
        </p:txBody>
      </p:sp>
      <p:pic>
        <p:nvPicPr>
          <p:cNvPr id="539" name="Shape 539"/>
          <p:cNvPicPr preferRelativeResize="0"/>
          <p:nvPr/>
        </p:nvPicPr>
        <p:blipFill>
          <a:blip r:embed="rId3">
            <a:alphaModFix/>
          </a:blip>
          <a:stretch>
            <a:fillRect/>
          </a:stretch>
        </p:blipFill>
        <p:spPr>
          <a:xfrm>
            <a:off x="411075" y="0"/>
            <a:ext cx="11369843"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t/>
            </a:r>
            <a:endParaRPr/>
          </a:p>
        </p:txBody>
      </p:sp>
      <p:sp>
        <p:nvSpPr>
          <p:cNvPr id="546" name="Shape 546"/>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t/>
            </a:r>
            <a:endParaRPr/>
          </a:p>
        </p:txBody>
      </p:sp>
      <p:pic>
        <p:nvPicPr>
          <p:cNvPr id="547" name="Shape 547"/>
          <p:cNvPicPr preferRelativeResize="0"/>
          <p:nvPr/>
        </p:nvPicPr>
        <p:blipFill>
          <a:blip r:embed="rId3">
            <a:alphaModFix/>
          </a:blip>
          <a:stretch>
            <a:fillRect/>
          </a:stretch>
        </p:blipFill>
        <p:spPr>
          <a:xfrm>
            <a:off x="723620" y="0"/>
            <a:ext cx="10520800"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Bibliography</a:t>
            </a:r>
          </a:p>
        </p:txBody>
      </p:sp>
      <p:sp>
        <p:nvSpPr>
          <p:cNvPr id="554" name="Shape 554"/>
          <p:cNvSpPr txBox="1"/>
          <p:nvPr>
            <p:ph idx="1" type="body"/>
          </p:nvPr>
        </p:nvSpPr>
        <p:spPr>
          <a:xfrm>
            <a:off x="410400" y="1566000"/>
            <a:ext cx="11292600" cy="4620600"/>
          </a:xfrm>
          <a:prstGeom prst="rect">
            <a:avLst/>
          </a:prstGeom>
        </p:spPr>
        <p:txBody>
          <a:bodyPr anchorCtr="0" anchor="t" bIns="91425" lIns="91425" rIns="91425" tIns="91425">
            <a:noAutofit/>
          </a:bodyPr>
          <a:lstStyle/>
          <a:p>
            <a:pPr indent="0" lvl="0" marL="0" rtl="0">
              <a:lnSpc>
                <a:spcPct val="100000"/>
              </a:lnSpc>
              <a:spcBef>
                <a:spcPts val="0"/>
              </a:spcBef>
              <a:buNone/>
            </a:pPr>
            <a:r>
              <a:rPr lang="en-US"/>
              <a:t>water consumption rate: http://www.abs.gov.au</a:t>
            </a:r>
            <a:r>
              <a:rPr lang="en-US"/>
              <a:t>https://www.metalprices.com/metal/copper/lme-copper-cash-official</a:t>
            </a:r>
          </a:p>
          <a:p>
            <a:pPr indent="0" lvl="0" marL="0" rtl="0">
              <a:lnSpc>
                <a:spcPct val="100000"/>
              </a:lnSpc>
              <a:spcBef>
                <a:spcPts val="0"/>
              </a:spcBef>
              <a:buNone/>
            </a:pPr>
            <a:r>
              <a:rPr lang="en-US"/>
              <a:t>http://www.matweb.com/search/DataSheet.aspx?MatGUID=de22e04486ff4598a26027abc48e6382&amp;ckck=1</a:t>
            </a:r>
          </a:p>
          <a:p>
            <a:pPr indent="0" lvl="0" marL="0" rtl="0">
              <a:lnSpc>
                <a:spcPct val="100000"/>
              </a:lnSpc>
              <a:spcBef>
                <a:spcPts val="0"/>
              </a:spcBef>
              <a:buNone/>
            </a:pPr>
            <a:r>
              <a:rPr lang="en-US"/>
              <a:t>http://mtblc.com.au/products/Concrete-Mix.html</a:t>
            </a:r>
          </a:p>
          <a:p>
            <a:pPr indent="0" lvl="0" marL="0" rtl="0">
              <a:lnSpc>
                <a:spcPct val="100000"/>
              </a:lnSpc>
              <a:spcBef>
                <a:spcPts val="0"/>
              </a:spcBef>
              <a:buNone/>
            </a:pPr>
            <a:r>
              <a:rPr lang="en-US"/>
              <a:t>http://www.vvmcem.be/en/products/cement-strengths</a:t>
            </a:r>
          </a:p>
          <a:p>
            <a:pPr indent="0" lvl="0" marL="0" rtl="0">
              <a:lnSpc>
                <a:spcPct val="100000"/>
              </a:lnSpc>
              <a:spcBef>
                <a:spcPts val="0"/>
              </a:spcBef>
              <a:buNone/>
            </a:pPr>
            <a:r>
              <a:rPr lang="en-US"/>
              <a:t>http://plasticker.de/preise/pms_en.php?show=ok&amp;make=ok&amp;aog=A&amp;kat=Mahlgut</a:t>
            </a:r>
          </a:p>
          <a:p>
            <a:pPr indent="0" lvl="0" marL="0" rtl="0">
              <a:lnSpc>
                <a:spcPct val="100000"/>
              </a:lnSpc>
              <a:spcBef>
                <a:spcPts val="0"/>
              </a:spcBef>
              <a:buNone/>
            </a:pPr>
            <a:r>
              <a:rPr lang="en-US"/>
              <a:t>http://www.vinidex.com.au/technical/material-properties/pvc-properties/</a:t>
            </a:r>
          </a:p>
          <a:p>
            <a:pPr indent="-228600" lvl="0" marL="457200">
              <a:spcBef>
                <a:spcPts val="0"/>
              </a:spcBef>
            </a:pPr>
            <a:r>
              <a:rPr lang="en-US"/>
              <a:t>http://www.engineeringtoolbox.com/water-dynamic-kinematic-viscosity-d_596.html</a:t>
            </a:r>
          </a:p>
        </p:txBody>
      </p:sp>
      <p:sp>
        <p:nvSpPr>
          <p:cNvPr id="555" name="Shape 555"/>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txBox="1"/>
          <p:nvPr>
            <p:ph type="title"/>
          </p:nvPr>
        </p:nvSpPr>
        <p:spPr>
          <a:xfrm>
            <a:off x="1751776" y="2263913"/>
            <a:ext cx="6949439" cy="3143393"/>
          </a:xfrm>
          <a:prstGeom prst="rect">
            <a:avLst/>
          </a:prstGeom>
          <a:noFill/>
          <a:ln>
            <a:noFill/>
          </a:ln>
        </p:spPr>
        <p:txBody>
          <a:bodyPr anchorCtr="0" anchor="b" bIns="45700" lIns="91425" rIns="91425" tIns="45700">
            <a:noAutofit/>
          </a:bodyPr>
          <a:lstStyle/>
          <a:p>
            <a:pPr indent="0" lvl="0" marL="0" marR="0" rtl="0" algn="ctr">
              <a:lnSpc>
                <a:spcPct val="115000"/>
              </a:lnSpc>
              <a:spcBef>
                <a:spcPts val="0"/>
              </a:spcBef>
              <a:buClr>
                <a:schemeClr val="lt1"/>
              </a:buClr>
              <a:buSzPct val="25000"/>
              <a:buFont typeface="Corbel"/>
              <a:buNone/>
            </a:pPr>
            <a:r>
              <a:rPr lang="en-US"/>
              <a:t>Thanks for listening</a:t>
            </a:r>
          </a:p>
          <a:p>
            <a:pPr indent="0" lvl="0" marL="0" marR="0" rtl="0" algn="ctr">
              <a:lnSpc>
                <a:spcPct val="115000"/>
              </a:lnSpc>
              <a:spcBef>
                <a:spcPts val="0"/>
              </a:spcBef>
              <a:buClr>
                <a:schemeClr val="lt1"/>
              </a:buClr>
              <a:buSzPct val="25000"/>
              <a:buFont typeface="Corbel"/>
              <a:buNone/>
            </a:pPr>
            <a:r>
              <a:rPr lang="en-US"/>
              <a:t>			Q&amp;A				</a:t>
            </a:r>
          </a:p>
          <a:p>
            <a:pPr indent="0" lvl="0" marL="0" marR="0" rtl="0" algn="ctr">
              <a:lnSpc>
                <a:spcPct val="115000"/>
              </a:lnSpc>
              <a:spcBef>
                <a:spcPts val="0"/>
              </a:spcBef>
              <a:buClr>
                <a:schemeClr val="lt1"/>
              </a:buClr>
              <a:buSzPct val="25000"/>
              <a:buFont typeface="Corbel"/>
              <a:buNone/>
            </a:pPr>
            <a:r>
              <a:t/>
            </a:r>
            <a:endParaRPr/>
          </a:p>
        </p:txBody>
      </p:sp>
      <p:sp>
        <p:nvSpPr>
          <p:cNvPr id="561" name="Shape 561"/>
          <p:cNvSpPr txBox="1"/>
          <p:nvPr>
            <p:ph idx="1" type="body"/>
          </p:nvPr>
        </p:nvSpPr>
        <p:spPr>
          <a:xfrm>
            <a:off x="1751776" y="5381892"/>
            <a:ext cx="6949439" cy="449522"/>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lt1"/>
              </a:buClr>
              <a:buSzPct val="25000"/>
              <a:buFont typeface="Arial"/>
              <a:buNone/>
            </a:pPr>
            <a:r>
              <a:rPr lang="en-US"/>
              <a:t>--Table 3 </a:t>
            </a:r>
          </a:p>
        </p:txBody>
      </p:sp>
      <p:sp>
        <p:nvSpPr>
          <p:cNvPr id="562" name="Shape 562"/>
          <p:cNvSpPr txBox="1"/>
          <p:nvPr/>
        </p:nvSpPr>
        <p:spPr>
          <a:xfrm>
            <a:off x="1743275" y="4275975"/>
            <a:ext cx="6726300" cy="8223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group menber: Xulin Yang, J</a:t>
            </a:r>
            <a:r>
              <a:rPr lang="en-US">
                <a:solidFill>
                  <a:srgbClr val="FFFFFF"/>
                </a:solidFill>
              </a:rPr>
              <a:t>ianrong He, Kaijian Zheng</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1751776" y="2263913"/>
            <a:ext cx="6949500" cy="3143400"/>
          </a:xfrm>
          <a:prstGeom prst="rect">
            <a:avLst/>
          </a:prstGeom>
        </p:spPr>
        <p:txBody>
          <a:bodyPr anchorCtr="0" anchor="b" bIns="91425" lIns="91425" rIns="91425" tIns="91425">
            <a:noAutofit/>
          </a:bodyPr>
          <a:lstStyle/>
          <a:p>
            <a:pPr lvl="0">
              <a:spcBef>
                <a:spcPts val="0"/>
              </a:spcBef>
              <a:buNone/>
            </a:pPr>
            <a:r>
              <a:rPr lang="en-US"/>
              <a:t>Water Tank </a:t>
            </a:r>
          </a:p>
        </p:txBody>
      </p:sp>
      <p:sp>
        <p:nvSpPr>
          <p:cNvPr id="126" name="Shape 126"/>
          <p:cNvSpPr txBox="1"/>
          <p:nvPr>
            <p:ph idx="1" type="body"/>
          </p:nvPr>
        </p:nvSpPr>
        <p:spPr>
          <a:xfrm>
            <a:off x="1751776" y="5381892"/>
            <a:ext cx="6949500" cy="449400"/>
          </a:xfrm>
          <a:prstGeom prst="rect">
            <a:avLst/>
          </a:prstGeom>
        </p:spPr>
        <p:txBody>
          <a:bodyPr anchorCtr="0" anchor="t" bIns="91425" lIns="91425" rIns="91425" tIns="91425">
            <a:noAutofit/>
          </a:bodyPr>
          <a:lstStyle/>
          <a:p>
            <a:pPr lvl="0">
              <a:spcBef>
                <a:spcPts val="0"/>
              </a:spcBef>
              <a:buNone/>
            </a:pPr>
            <a:r>
              <a:rPr lang="en-US"/>
              <a:t>Module 1</a:t>
            </a:r>
          </a:p>
        </p:txBody>
      </p:sp>
      <p:pic>
        <p:nvPicPr>
          <p:cNvPr id="127" name="Shape 127"/>
          <p:cNvPicPr preferRelativeResize="0"/>
          <p:nvPr/>
        </p:nvPicPr>
        <p:blipFill rotWithShape="1">
          <a:blip r:embed="rId3">
            <a:alphaModFix/>
          </a:blip>
          <a:srcRect b="9657" l="0" r="0" t="0"/>
          <a:stretch/>
        </p:blipFill>
        <p:spPr>
          <a:xfrm>
            <a:off x="8902425" y="2044425"/>
            <a:ext cx="3289574" cy="391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Water Tank: Approach</a:t>
            </a:r>
          </a:p>
        </p:txBody>
      </p:sp>
      <p:sp>
        <p:nvSpPr>
          <p:cNvPr id="134" name="Shape 134"/>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342900" lvl="0" marL="457200">
              <a:lnSpc>
                <a:spcPct val="200000"/>
              </a:lnSpc>
              <a:spcBef>
                <a:spcPts val="0"/>
              </a:spcBef>
              <a:buSzPct val="100000"/>
            </a:pPr>
            <a:r>
              <a:rPr lang="en-US" sz="1800"/>
              <a:t>Using the Engineering Bernoulli Equation, we obtained a model for tank drainage. </a:t>
            </a:r>
          </a:p>
          <a:p>
            <a:pPr indent="-342900" lvl="0" marL="457200" rtl="0">
              <a:lnSpc>
                <a:spcPct val="200000"/>
              </a:lnSpc>
              <a:spcBef>
                <a:spcPts val="0"/>
              </a:spcBef>
              <a:buSzPct val="100000"/>
            </a:pPr>
            <a:r>
              <a:rPr lang="en-US" sz="1800"/>
              <a:t>To confirm our model, w</a:t>
            </a:r>
            <a:r>
              <a:rPr lang="en-US" sz="1800"/>
              <a:t>e modelled tank drainage in similar conditions on an experimental rig during the engineering workshops. </a:t>
            </a:r>
          </a:p>
          <a:p>
            <a:pPr indent="-342900" lvl="0" marL="457200">
              <a:lnSpc>
                <a:spcPct val="200000"/>
              </a:lnSpc>
              <a:spcBef>
                <a:spcPts val="0"/>
              </a:spcBef>
              <a:buSzPct val="100000"/>
            </a:pPr>
            <a:r>
              <a:rPr lang="en-US" sz="1800"/>
              <a:t>This allowed us to obtain an empirical model for Cd, and observe (on a smaller scale) how our tank would drain.</a:t>
            </a:r>
          </a:p>
          <a:p>
            <a:pPr indent="-342900" lvl="0" marL="457200" rtl="0">
              <a:lnSpc>
                <a:spcPct val="200000"/>
              </a:lnSpc>
              <a:spcBef>
                <a:spcPts val="0"/>
              </a:spcBef>
              <a:buSzPct val="100000"/>
            </a:pPr>
            <a:r>
              <a:rPr lang="en-US" sz="1800"/>
              <a:t>From there, we decided on the parameters for our tank design based on the requirements of the community.</a:t>
            </a:r>
          </a:p>
        </p:txBody>
      </p:sp>
      <p:sp>
        <p:nvSpPr>
          <p:cNvPr id="135" name="Shape 135"/>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Water Tank: Background Information</a:t>
            </a:r>
          </a:p>
        </p:txBody>
      </p:sp>
      <p:sp>
        <p:nvSpPr>
          <p:cNvPr id="142" name="Shape 142"/>
          <p:cNvSpPr txBox="1"/>
          <p:nvPr>
            <p:ph idx="1" type="body"/>
          </p:nvPr>
        </p:nvSpPr>
        <p:spPr>
          <a:xfrm>
            <a:off x="1410026" y="1566000"/>
            <a:ext cx="9372000" cy="4620600"/>
          </a:xfrm>
          <a:prstGeom prst="rect">
            <a:avLst/>
          </a:prstGeom>
        </p:spPr>
        <p:txBody>
          <a:bodyPr anchorCtr="0" anchor="t" bIns="91425" lIns="91425" rIns="91425" tIns="91425">
            <a:noAutofit/>
          </a:bodyPr>
          <a:lstStyle/>
          <a:p>
            <a:pPr indent="0" lvl="0" marL="0" rtl="0">
              <a:spcBef>
                <a:spcPts val="0"/>
              </a:spcBef>
              <a:buNone/>
            </a:pPr>
            <a:r>
              <a:rPr lang="en-US"/>
              <a:t>Differential equation for the height of water in a draining tank is:</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lang="en-US"/>
              <a:t>All variables are known except for the drainage coefficient, Cd. </a:t>
            </a:r>
          </a:p>
          <a:p>
            <a:pPr indent="0" lvl="0" marL="0">
              <a:spcBef>
                <a:spcPts val="0"/>
              </a:spcBef>
              <a:buNone/>
            </a:pPr>
            <a:r>
              <a:rPr lang="en-US"/>
              <a:t>Empirical data from the experimental rig was used to obtain this coefficient.</a:t>
            </a:r>
          </a:p>
        </p:txBody>
      </p:sp>
      <p:sp>
        <p:nvSpPr>
          <p:cNvPr id="143" name="Shape 143"/>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44" name="Shape 144"/>
          <p:cNvPicPr preferRelativeResize="0"/>
          <p:nvPr/>
        </p:nvPicPr>
        <p:blipFill>
          <a:blip r:embed="rId3">
            <a:alphaModFix/>
          </a:blip>
          <a:stretch>
            <a:fillRect/>
          </a:stretch>
        </p:blipFill>
        <p:spPr>
          <a:xfrm>
            <a:off x="4424362" y="2471075"/>
            <a:ext cx="3343275" cy="102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sz="3200"/>
              <a:t>Water Tank: Modelling Rig Drainage to find Cd</a:t>
            </a:r>
          </a:p>
        </p:txBody>
      </p:sp>
      <p:sp>
        <p:nvSpPr>
          <p:cNvPr id="151" name="Shape 151"/>
          <p:cNvSpPr txBox="1"/>
          <p:nvPr>
            <p:ph idx="1" type="body"/>
          </p:nvPr>
        </p:nvSpPr>
        <p:spPr>
          <a:xfrm>
            <a:off x="7896426" y="1566000"/>
            <a:ext cx="2885700" cy="4620600"/>
          </a:xfrm>
          <a:prstGeom prst="rect">
            <a:avLst/>
          </a:prstGeom>
        </p:spPr>
        <p:txBody>
          <a:bodyPr anchorCtr="0" anchor="t" bIns="91425" lIns="91425" rIns="91425" tIns="91425">
            <a:noAutofit/>
          </a:bodyPr>
          <a:lstStyle/>
          <a:p>
            <a:pPr indent="0" lvl="0" marL="139700" rtl="0">
              <a:spcBef>
                <a:spcPts val="0"/>
              </a:spcBef>
              <a:buNone/>
            </a:pPr>
            <a:r>
              <a:rPr lang="en-US"/>
              <a:t>From linear fittings of the 4 trials and using the equation </a:t>
            </a:r>
          </a:p>
          <a:p>
            <a:pPr indent="0" lvl="0" marL="139700">
              <a:spcBef>
                <a:spcPts val="0"/>
              </a:spcBef>
              <a:buNone/>
            </a:pPr>
            <a:r>
              <a:t/>
            </a:r>
            <a:endParaRPr/>
          </a:p>
          <a:p>
            <a:pPr indent="0" lvl="0" marL="139700" rtl="0">
              <a:spcBef>
                <a:spcPts val="0"/>
              </a:spcBef>
              <a:buNone/>
            </a:pPr>
            <a:r>
              <a:rPr lang="en-US"/>
              <a:t>to solve for Cd, we obtained a drainage coefficient close to</a:t>
            </a:r>
          </a:p>
          <a:p>
            <a:pPr indent="0" lvl="0" marL="139700">
              <a:spcBef>
                <a:spcPts val="0"/>
              </a:spcBef>
              <a:buNone/>
            </a:pPr>
            <a:r>
              <a:rPr lang="en-US"/>
              <a:t>0.8</a:t>
            </a:r>
          </a:p>
        </p:txBody>
      </p:sp>
      <p:sp>
        <p:nvSpPr>
          <p:cNvPr id="152" name="Shape 152"/>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53" name="Shape 153"/>
          <p:cNvPicPr preferRelativeResize="0"/>
          <p:nvPr/>
        </p:nvPicPr>
        <p:blipFill>
          <a:blip r:embed="rId3">
            <a:alphaModFix/>
          </a:blip>
          <a:stretch>
            <a:fillRect/>
          </a:stretch>
        </p:blipFill>
        <p:spPr>
          <a:xfrm>
            <a:off x="1410025" y="1565999"/>
            <a:ext cx="6160800" cy="4620600"/>
          </a:xfrm>
          <a:prstGeom prst="rect">
            <a:avLst/>
          </a:prstGeom>
          <a:noFill/>
          <a:ln>
            <a:noFill/>
          </a:ln>
        </p:spPr>
      </p:pic>
      <p:pic>
        <p:nvPicPr>
          <p:cNvPr id="154" name="Shape 154"/>
          <p:cNvPicPr preferRelativeResize="0"/>
          <p:nvPr/>
        </p:nvPicPr>
        <p:blipFill>
          <a:blip r:embed="rId4">
            <a:alphaModFix/>
          </a:blip>
          <a:stretch>
            <a:fillRect/>
          </a:stretch>
        </p:blipFill>
        <p:spPr>
          <a:xfrm>
            <a:off x="8309875" y="2773799"/>
            <a:ext cx="2058775" cy="56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1410025" y="276087"/>
            <a:ext cx="9372000" cy="1183500"/>
          </a:xfrm>
          <a:prstGeom prst="rect">
            <a:avLst/>
          </a:prstGeom>
        </p:spPr>
        <p:txBody>
          <a:bodyPr anchorCtr="0" anchor="b" bIns="91425" lIns="91425" rIns="91425" tIns="91425">
            <a:noAutofit/>
          </a:bodyPr>
          <a:lstStyle/>
          <a:p>
            <a:pPr lvl="0">
              <a:spcBef>
                <a:spcPts val="0"/>
              </a:spcBef>
              <a:buNone/>
            </a:pPr>
            <a:r>
              <a:rPr lang="en-US"/>
              <a:t>Orifice</a:t>
            </a:r>
          </a:p>
        </p:txBody>
      </p:sp>
      <p:sp>
        <p:nvSpPr>
          <p:cNvPr id="161" name="Shape 161"/>
          <p:cNvSpPr txBox="1"/>
          <p:nvPr>
            <p:ph idx="12" type="sldNum"/>
          </p:nvPr>
        </p:nvSpPr>
        <p:spPr>
          <a:xfrm>
            <a:off x="0" y="6629400"/>
            <a:ext cx="4104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62" name="Shape 162"/>
          <p:cNvPicPr preferRelativeResize="0"/>
          <p:nvPr/>
        </p:nvPicPr>
        <p:blipFill>
          <a:blip r:embed="rId3">
            <a:alphaModFix/>
          </a:blip>
          <a:stretch>
            <a:fillRect/>
          </a:stretch>
        </p:blipFill>
        <p:spPr>
          <a:xfrm>
            <a:off x="4346799" y="276069"/>
            <a:ext cx="6190274" cy="598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logy 16x9">
  <a:themeElements>
    <a:clrScheme name="Ecology">
      <a:dk1>
        <a:srgbClr val="4D3E2F"/>
      </a:dk1>
      <a:lt1>
        <a:srgbClr val="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